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4" r:id="rId1"/>
  </p:sldMasterIdLst>
  <p:sldIdLst>
    <p:sldId id="256" r:id="rId2"/>
    <p:sldId id="342" r:id="rId3"/>
    <p:sldId id="351" r:id="rId4"/>
    <p:sldId id="361" r:id="rId5"/>
    <p:sldId id="360" r:id="rId6"/>
    <p:sldId id="362" r:id="rId7"/>
    <p:sldId id="352" r:id="rId8"/>
    <p:sldId id="354" r:id="rId9"/>
    <p:sldId id="358" r:id="rId10"/>
    <p:sldId id="331" r:id="rId11"/>
  </p:sldIdLst>
  <p:sldSz cx="9144000" cy="6858000" type="screen4x3"/>
  <p:notesSz cx="6788150" cy="9923463"/>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6466"/>
    <a:srgbClr val="6464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444" autoAdjust="0"/>
  </p:normalViewPr>
  <p:slideViewPr>
    <p:cSldViewPr>
      <p:cViewPr>
        <p:scale>
          <a:sx n="107" d="100"/>
          <a:sy n="107" d="100"/>
        </p:scale>
        <p:origin x="-1734" y="17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pl-P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pl-PL"/>
          </a:p>
        </p:txBody>
      </p:sp>
      <p:sp>
        <p:nvSpPr>
          <p:cNvPr id="4" name="Date Placeholder 3"/>
          <p:cNvSpPr>
            <a:spLocks noGrp="1"/>
          </p:cNvSpPr>
          <p:nvPr>
            <p:ph type="dt" sz="half" idx="10"/>
          </p:nvPr>
        </p:nvSpPr>
        <p:spPr/>
        <p:txBody>
          <a:bodyPr/>
          <a:lstStyle/>
          <a:p>
            <a:fld id="{1AD19076-3145-478D-819F-066CFD44F364}" type="datetimeFigureOut">
              <a:rPr lang="pl-PL" smtClean="0"/>
              <a:pPr/>
              <a:t>2017-06-05</a:t>
            </a:fld>
            <a:endParaRPr lang="pl-PL" dirty="0"/>
          </a:p>
        </p:txBody>
      </p:sp>
      <p:sp>
        <p:nvSpPr>
          <p:cNvPr id="5" name="Footer Placeholder 4"/>
          <p:cNvSpPr>
            <a:spLocks noGrp="1"/>
          </p:cNvSpPr>
          <p:nvPr>
            <p:ph type="ftr" sz="quarter" idx="11"/>
          </p:nvPr>
        </p:nvSpPr>
        <p:spPr/>
        <p:txBody>
          <a:bodyPr/>
          <a:lstStyle/>
          <a:p>
            <a:endParaRPr lang="pl-PL" dirty="0"/>
          </a:p>
        </p:txBody>
      </p:sp>
      <p:sp>
        <p:nvSpPr>
          <p:cNvPr id="6" name="Slide Number Placeholder 5"/>
          <p:cNvSpPr>
            <a:spLocks noGrp="1"/>
          </p:cNvSpPr>
          <p:nvPr>
            <p:ph type="sldNum" sz="quarter" idx="12"/>
          </p:nvPr>
        </p:nvSpPr>
        <p:spPr/>
        <p:txBody>
          <a:bodyPr/>
          <a:lstStyle/>
          <a:p>
            <a:fld id="{04D8089A-20C8-4170-8593-D672EFDE3753}" type="slidenum">
              <a:rPr lang="pl-PL" smtClean="0"/>
              <a:pPr/>
              <a:t>‹#›</a:t>
            </a:fld>
            <a:endParaRPr lang="pl-PL" dirty="0"/>
          </a:p>
        </p:txBody>
      </p:sp>
    </p:spTree>
    <p:extLst>
      <p:ext uri="{BB962C8B-B14F-4D97-AF65-F5344CB8AC3E}">
        <p14:creationId xmlns:p14="http://schemas.microsoft.com/office/powerpoint/2010/main" val="113443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p:txBody>
          <a:bodyPr/>
          <a:lstStyle/>
          <a:p>
            <a:fld id="{1AD19076-3145-478D-819F-066CFD44F364}" type="datetimeFigureOut">
              <a:rPr lang="pl-PL" smtClean="0"/>
              <a:pPr/>
              <a:t>2017-06-05</a:t>
            </a:fld>
            <a:endParaRPr lang="pl-PL" dirty="0"/>
          </a:p>
        </p:txBody>
      </p:sp>
      <p:sp>
        <p:nvSpPr>
          <p:cNvPr id="5" name="Footer Placeholder 4"/>
          <p:cNvSpPr>
            <a:spLocks noGrp="1"/>
          </p:cNvSpPr>
          <p:nvPr>
            <p:ph type="ftr" sz="quarter" idx="11"/>
          </p:nvPr>
        </p:nvSpPr>
        <p:spPr/>
        <p:txBody>
          <a:bodyPr/>
          <a:lstStyle/>
          <a:p>
            <a:endParaRPr lang="pl-PL" dirty="0"/>
          </a:p>
        </p:txBody>
      </p:sp>
      <p:sp>
        <p:nvSpPr>
          <p:cNvPr id="6" name="Slide Number Placeholder 5"/>
          <p:cNvSpPr>
            <a:spLocks noGrp="1"/>
          </p:cNvSpPr>
          <p:nvPr>
            <p:ph type="sldNum" sz="quarter" idx="12"/>
          </p:nvPr>
        </p:nvSpPr>
        <p:spPr/>
        <p:txBody>
          <a:bodyPr/>
          <a:lstStyle/>
          <a:p>
            <a:fld id="{04D8089A-20C8-4170-8593-D672EFDE3753}" type="slidenum">
              <a:rPr lang="pl-PL" smtClean="0"/>
              <a:pPr/>
              <a:t>‹#›</a:t>
            </a:fld>
            <a:endParaRPr lang="pl-PL" dirty="0"/>
          </a:p>
        </p:txBody>
      </p:sp>
    </p:spTree>
    <p:extLst>
      <p:ext uri="{BB962C8B-B14F-4D97-AF65-F5344CB8AC3E}">
        <p14:creationId xmlns:p14="http://schemas.microsoft.com/office/powerpoint/2010/main" val="3415268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pl-P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p:txBody>
          <a:bodyPr/>
          <a:lstStyle/>
          <a:p>
            <a:fld id="{1AD19076-3145-478D-819F-066CFD44F364}" type="datetimeFigureOut">
              <a:rPr lang="pl-PL" smtClean="0"/>
              <a:pPr/>
              <a:t>2017-06-05</a:t>
            </a:fld>
            <a:endParaRPr lang="pl-PL" dirty="0"/>
          </a:p>
        </p:txBody>
      </p:sp>
      <p:sp>
        <p:nvSpPr>
          <p:cNvPr id="5" name="Footer Placeholder 4"/>
          <p:cNvSpPr>
            <a:spLocks noGrp="1"/>
          </p:cNvSpPr>
          <p:nvPr>
            <p:ph type="ftr" sz="quarter" idx="11"/>
          </p:nvPr>
        </p:nvSpPr>
        <p:spPr/>
        <p:txBody>
          <a:bodyPr/>
          <a:lstStyle/>
          <a:p>
            <a:endParaRPr lang="pl-PL" dirty="0"/>
          </a:p>
        </p:txBody>
      </p:sp>
      <p:sp>
        <p:nvSpPr>
          <p:cNvPr id="6" name="Slide Number Placeholder 5"/>
          <p:cNvSpPr>
            <a:spLocks noGrp="1"/>
          </p:cNvSpPr>
          <p:nvPr>
            <p:ph type="sldNum" sz="quarter" idx="12"/>
          </p:nvPr>
        </p:nvSpPr>
        <p:spPr/>
        <p:txBody>
          <a:bodyPr/>
          <a:lstStyle/>
          <a:p>
            <a:fld id="{04D8089A-20C8-4170-8593-D672EFDE3753}" type="slidenum">
              <a:rPr lang="pl-PL" smtClean="0"/>
              <a:pPr/>
              <a:t>‹#›</a:t>
            </a:fld>
            <a:endParaRPr lang="pl-PL" dirty="0"/>
          </a:p>
        </p:txBody>
      </p:sp>
    </p:spTree>
    <p:extLst>
      <p:ext uri="{BB962C8B-B14F-4D97-AF65-F5344CB8AC3E}">
        <p14:creationId xmlns:p14="http://schemas.microsoft.com/office/powerpoint/2010/main" val="4398825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p:txBody>
          <a:bodyPr/>
          <a:lstStyle/>
          <a:p>
            <a:fld id="{1AD19076-3145-478D-819F-066CFD44F364}" type="datetimeFigureOut">
              <a:rPr lang="pl-PL" smtClean="0"/>
              <a:pPr/>
              <a:t>2017-06-05</a:t>
            </a:fld>
            <a:endParaRPr lang="pl-PL" dirty="0"/>
          </a:p>
        </p:txBody>
      </p:sp>
      <p:sp>
        <p:nvSpPr>
          <p:cNvPr id="5" name="Footer Placeholder 4"/>
          <p:cNvSpPr>
            <a:spLocks noGrp="1"/>
          </p:cNvSpPr>
          <p:nvPr>
            <p:ph type="ftr" sz="quarter" idx="11"/>
          </p:nvPr>
        </p:nvSpPr>
        <p:spPr/>
        <p:txBody>
          <a:bodyPr/>
          <a:lstStyle/>
          <a:p>
            <a:endParaRPr lang="pl-PL" dirty="0"/>
          </a:p>
        </p:txBody>
      </p:sp>
      <p:sp>
        <p:nvSpPr>
          <p:cNvPr id="6" name="Slide Number Placeholder 5"/>
          <p:cNvSpPr>
            <a:spLocks noGrp="1"/>
          </p:cNvSpPr>
          <p:nvPr>
            <p:ph type="sldNum" sz="quarter" idx="12"/>
          </p:nvPr>
        </p:nvSpPr>
        <p:spPr/>
        <p:txBody>
          <a:bodyPr/>
          <a:lstStyle/>
          <a:p>
            <a:fld id="{04D8089A-20C8-4170-8593-D672EFDE3753}" type="slidenum">
              <a:rPr lang="pl-PL" smtClean="0"/>
              <a:pPr/>
              <a:t>‹#›</a:t>
            </a:fld>
            <a:endParaRPr lang="pl-PL" dirty="0"/>
          </a:p>
        </p:txBody>
      </p:sp>
    </p:spTree>
    <p:extLst>
      <p:ext uri="{BB962C8B-B14F-4D97-AF65-F5344CB8AC3E}">
        <p14:creationId xmlns:p14="http://schemas.microsoft.com/office/powerpoint/2010/main" val="3511008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p:txBody>
          <a:bodyPr/>
          <a:lstStyle/>
          <a:p>
            <a:fld id="{1AD19076-3145-478D-819F-066CFD44F364}" type="datetimeFigureOut">
              <a:rPr lang="pl-PL" smtClean="0"/>
              <a:pPr/>
              <a:t>2017-06-05</a:t>
            </a:fld>
            <a:endParaRPr lang="pl-PL" dirty="0"/>
          </a:p>
        </p:txBody>
      </p:sp>
      <p:sp>
        <p:nvSpPr>
          <p:cNvPr id="5" name="Footer Placeholder 4"/>
          <p:cNvSpPr>
            <a:spLocks noGrp="1"/>
          </p:cNvSpPr>
          <p:nvPr>
            <p:ph type="ftr" sz="quarter" idx="11"/>
          </p:nvPr>
        </p:nvSpPr>
        <p:spPr/>
        <p:txBody>
          <a:bodyPr/>
          <a:lstStyle/>
          <a:p>
            <a:endParaRPr lang="pl-PL" dirty="0"/>
          </a:p>
        </p:txBody>
      </p:sp>
      <p:sp>
        <p:nvSpPr>
          <p:cNvPr id="6" name="Slide Number Placeholder 5"/>
          <p:cNvSpPr>
            <a:spLocks noGrp="1"/>
          </p:cNvSpPr>
          <p:nvPr>
            <p:ph type="sldNum" sz="quarter" idx="12"/>
          </p:nvPr>
        </p:nvSpPr>
        <p:spPr/>
        <p:txBody>
          <a:bodyPr/>
          <a:lstStyle/>
          <a:p>
            <a:fld id="{04D8089A-20C8-4170-8593-D672EFDE3753}" type="slidenum">
              <a:rPr lang="pl-PL" smtClean="0"/>
              <a:pPr/>
              <a:t>‹#›</a:t>
            </a:fld>
            <a:endParaRPr lang="pl-PL" dirty="0"/>
          </a:p>
        </p:txBody>
      </p:sp>
    </p:spTree>
    <p:extLst>
      <p:ext uri="{BB962C8B-B14F-4D97-AF65-F5344CB8AC3E}">
        <p14:creationId xmlns:p14="http://schemas.microsoft.com/office/powerpoint/2010/main" val="1880752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pl-P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D19076-3145-478D-819F-066CFD44F364}" type="datetimeFigureOut">
              <a:rPr lang="pl-PL" smtClean="0"/>
              <a:pPr/>
              <a:t>2017-06-05</a:t>
            </a:fld>
            <a:endParaRPr lang="pl-PL" dirty="0"/>
          </a:p>
        </p:txBody>
      </p:sp>
      <p:sp>
        <p:nvSpPr>
          <p:cNvPr id="5" name="Footer Placeholder 4"/>
          <p:cNvSpPr>
            <a:spLocks noGrp="1"/>
          </p:cNvSpPr>
          <p:nvPr>
            <p:ph type="ftr" sz="quarter" idx="11"/>
          </p:nvPr>
        </p:nvSpPr>
        <p:spPr/>
        <p:txBody>
          <a:bodyPr/>
          <a:lstStyle/>
          <a:p>
            <a:endParaRPr lang="pl-PL" dirty="0"/>
          </a:p>
        </p:txBody>
      </p:sp>
      <p:sp>
        <p:nvSpPr>
          <p:cNvPr id="6" name="Slide Number Placeholder 5"/>
          <p:cNvSpPr>
            <a:spLocks noGrp="1"/>
          </p:cNvSpPr>
          <p:nvPr>
            <p:ph type="sldNum" sz="quarter" idx="12"/>
          </p:nvPr>
        </p:nvSpPr>
        <p:spPr/>
        <p:txBody>
          <a:bodyPr/>
          <a:lstStyle/>
          <a:p>
            <a:fld id="{04D8089A-20C8-4170-8593-D672EFDE3753}" type="slidenum">
              <a:rPr lang="pl-PL" smtClean="0"/>
              <a:pPr/>
              <a:t>‹#›</a:t>
            </a:fld>
            <a:endParaRPr lang="pl-PL" dirty="0"/>
          </a:p>
        </p:txBody>
      </p:sp>
    </p:spTree>
    <p:extLst>
      <p:ext uri="{BB962C8B-B14F-4D97-AF65-F5344CB8AC3E}">
        <p14:creationId xmlns:p14="http://schemas.microsoft.com/office/powerpoint/2010/main" val="128613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5" name="Date Placeholder 4"/>
          <p:cNvSpPr>
            <a:spLocks noGrp="1"/>
          </p:cNvSpPr>
          <p:nvPr>
            <p:ph type="dt" sz="half" idx="10"/>
          </p:nvPr>
        </p:nvSpPr>
        <p:spPr/>
        <p:txBody>
          <a:bodyPr/>
          <a:lstStyle/>
          <a:p>
            <a:fld id="{1AD19076-3145-478D-819F-066CFD44F364}" type="datetimeFigureOut">
              <a:rPr lang="pl-PL" smtClean="0"/>
              <a:pPr/>
              <a:t>2017-06-05</a:t>
            </a:fld>
            <a:endParaRPr lang="pl-PL" dirty="0"/>
          </a:p>
        </p:txBody>
      </p:sp>
      <p:sp>
        <p:nvSpPr>
          <p:cNvPr id="6" name="Footer Placeholder 5"/>
          <p:cNvSpPr>
            <a:spLocks noGrp="1"/>
          </p:cNvSpPr>
          <p:nvPr>
            <p:ph type="ftr" sz="quarter" idx="11"/>
          </p:nvPr>
        </p:nvSpPr>
        <p:spPr/>
        <p:txBody>
          <a:bodyPr/>
          <a:lstStyle/>
          <a:p>
            <a:endParaRPr lang="pl-PL" dirty="0"/>
          </a:p>
        </p:txBody>
      </p:sp>
      <p:sp>
        <p:nvSpPr>
          <p:cNvPr id="7" name="Slide Number Placeholder 6"/>
          <p:cNvSpPr>
            <a:spLocks noGrp="1"/>
          </p:cNvSpPr>
          <p:nvPr>
            <p:ph type="sldNum" sz="quarter" idx="12"/>
          </p:nvPr>
        </p:nvSpPr>
        <p:spPr/>
        <p:txBody>
          <a:bodyPr/>
          <a:lstStyle/>
          <a:p>
            <a:fld id="{04D8089A-20C8-4170-8593-D672EFDE3753}" type="slidenum">
              <a:rPr lang="pl-PL" smtClean="0"/>
              <a:pPr/>
              <a:t>‹#›</a:t>
            </a:fld>
            <a:endParaRPr lang="pl-PL" dirty="0"/>
          </a:p>
        </p:txBody>
      </p:sp>
    </p:spTree>
    <p:extLst>
      <p:ext uri="{BB962C8B-B14F-4D97-AF65-F5344CB8AC3E}">
        <p14:creationId xmlns:p14="http://schemas.microsoft.com/office/powerpoint/2010/main" val="1638361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pl-P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7" name="Date Placeholder 6"/>
          <p:cNvSpPr>
            <a:spLocks noGrp="1"/>
          </p:cNvSpPr>
          <p:nvPr>
            <p:ph type="dt" sz="half" idx="10"/>
          </p:nvPr>
        </p:nvSpPr>
        <p:spPr/>
        <p:txBody>
          <a:bodyPr/>
          <a:lstStyle/>
          <a:p>
            <a:fld id="{1AD19076-3145-478D-819F-066CFD44F364}" type="datetimeFigureOut">
              <a:rPr lang="pl-PL" smtClean="0"/>
              <a:pPr/>
              <a:t>2017-06-05</a:t>
            </a:fld>
            <a:endParaRPr lang="pl-PL" dirty="0"/>
          </a:p>
        </p:txBody>
      </p:sp>
      <p:sp>
        <p:nvSpPr>
          <p:cNvPr id="8" name="Footer Placeholder 7"/>
          <p:cNvSpPr>
            <a:spLocks noGrp="1"/>
          </p:cNvSpPr>
          <p:nvPr>
            <p:ph type="ftr" sz="quarter" idx="11"/>
          </p:nvPr>
        </p:nvSpPr>
        <p:spPr/>
        <p:txBody>
          <a:bodyPr/>
          <a:lstStyle/>
          <a:p>
            <a:endParaRPr lang="pl-PL" dirty="0"/>
          </a:p>
        </p:txBody>
      </p:sp>
      <p:sp>
        <p:nvSpPr>
          <p:cNvPr id="9" name="Slide Number Placeholder 8"/>
          <p:cNvSpPr>
            <a:spLocks noGrp="1"/>
          </p:cNvSpPr>
          <p:nvPr>
            <p:ph type="sldNum" sz="quarter" idx="12"/>
          </p:nvPr>
        </p:nvSpPr>
        <p:spPr/>
        <p:txBody>
          <a:bodyPr/>
          <a:lstStyle/>
          <a:p>
            <a:fld id="{04D8089A-20C8-4170-8593-D672EFDE3753}" type="slidenum">
              <a:rPr lang="pl-PL" smtClean="0"/>
              <a:pPr/>
              <a:t>‹#›</a:t>
            </a:fld>
            <a:endParaRPr lang="pl-PL" dirty="0"/>
          </a:p>
        </p:txBody>
      </p:sp>
    </p:spTree>
    <p:extLst>
      <p:ext uri="{BB962C8B-B14F-4D97-AF65-F5344CB8AC3E}">
        <p14:creationId xmlns:p14="http://schemas.microsoft.com/office/powerpoint/2010/main" val="3919214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Date Placeholder 2"/>
          <p:cNvSpPr>
            <a:spLocks noGrp="1"/>
          </p:cNvSpPr>
          <p:nvPr>
            <p:ph type="dt" sz="half" idx="10"/>
          </p:nvPr>
        </p:nvSpPr>
        <p:spPr/>
        <p:txBody>
          <a:bodyPr/>
          <a:lstStyle/>
          <a:p>
            <a:fld id="{1AD19076-3145-478D-819F-066CFD44F364}" type="datetimeFigureOut">
              <a:rPr lang="pl-PL" smtClean="0"/>
              <a:pPr/>
              <a:t>2017-06-05</a:t>
            </a:fld>
            <a:endParaRPr lang="pl-PL" dirty="0"/>
          </a:p>
        </p:txBody>
      </p:sp>
      <p:sp>
        <p:nvSpPr>
          <p:cNvPr id="4" name="Footer Placeholder 3"/>
          <p:cNvSpPr>
            <a:spLocks noGrp="1"/>
          </p:cNvSpPr>
          <p:nvPr>
            <p:ph type="ftr" sz="quarter" idx="11"/>
          </p:nvPr>
        </p:nvSpPr>
        <p:spPr/>
        <p:txBody>
          <a:bodyPr/>
          <a:lstStyle/>
          <a:p>
            <a:endParaRPr lang="pl-PL" dirty="0"/>
          </a:p>
        </p:txBody>
      </p:sp>
      <p:sp>
        <p:nvSpPr>
          <p:cNvPr id="5" name="Slide Number Placeholder 4"/>
          <p:cNvSpPr>
            <a:spLocks noGrp="1"/>
          </p:cNvSpPr>
          <p:nvPr>
            <p:ph type="sldNum" sz="quarter" idx="12"/>
          </p:nvPr>
        </p:nvSpPr>
        <p:spPr/>
        <p:txBody>
          <a:bodyPr/>
          <a:lstStyle/>
          <a:p>
            <a:fld id="{04D8089A-20C8-4170-8593-D672EFDE3753}" type="slidenum">
              <a:rPr lang="pl-PL" smtClean="0"/>
              <a:pPr/>
              <a:t>‹#›</a:t>
            </a:fld>
            <a:endParaRPr lang="pl-PL" dirty="0"/>
          </a:p>
        </p:txBody>
      </p:sp>
    </p:spTree>
    <p:extLst>
      <p:ext uri="{BB962C8B-B14F-4D97-AF65-F5344CB8AC3E}">
        <p14:creationId xmlns:p14="http://schemas.microsoft.com/office/powerpoint/2010/main" val="3269374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D19076-3145-478D-819F-066CFD44F364}" type="datetimeFigureOut">
              <a:rPr lang="pl-PL" smtClean="0"/>
              <a:pPr/>
              <a:t>2017-06-05</a:t>
            </a:fld>
            <a:endParaRPr lang="pl-PL" dirty="0"/>
          </a:p>
        </p:txBody>
      </p:sp>
      <p:sp>
        <p:nvSpPr>
          <p:cNvPr id="3" name="Footer Placeholder 2"/>
          <p:cNvSpPr>
            <a:spLocks noGrp="1"/>
          </p:cNvSpPr>
          <p:nvPr>
            <p:ph type="ftr" sz="quarter" idx="11"/>
          </p:nvPr>
        </p:nvSpPr>
        <p:spPr/>
        <p:txBody>
          <a:bodyPr/>
          <a:lstStyle/>
          <a:p>
            <a:endParaRPr lang="pl-PL" dirty="0"/>
          </a:p>
        </p:txBody>
      </p:sp>
      <p:sp>
        <p:nvSpPr>
          <p:cNvPr id="4" name="Slide Number Placeholder 3"/>
          <p:cNvSpPr>
            <a:spLocks noGrp="1"/>
          </p:cNvSpPr>
          <p:nvPr>
            <p:ph type="sldNum" sz="quarter" idx="12"/>
          </p:nvPr>
        </p:nvSpPr>
        <p:spPr/>
        <p:txBody>
          <a:bodyPr/>
          <a:lstStyle/>
          <a:p>
            <a:fld id="{04D8089A-20C8-4170-8593-D672EFDE3753}" type="slidenum">
              <a:rPr lang="pl-PL" smtClean="0"/>
              <a:pPr/>
              <a:t>‹#›</a:t>
            </a:fld>
            <a:endParaRPr lang="pl-PL" dirty="0"/>
          </a:p>
        </p:txBody>
      </p:sp>
    </p:spTree>
    <p:extLst>
      <p:ext uri="{BB962C8B-B14F-4D97-AF65-F5344CB8AC3E}">
        <p14:creationId xmlns:p14="http://schemas.microsoft.com/office/powerpoint/2010/main" val="137196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pl-P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D19076-3145-478D-819F-066CFD44F364}" type="datetimeFigureOut">
              <a:rPr lang="pl-PL" smtClean="0"/>
              <a:pPr/>
              <a:t>2017-06-05</a:t>
            </a:fld>
            <a:endParaRPr lang="pl-PL" dirty="0"/>
          </a:p>
        </p:txBody>
      </p:sp>
      <p:sp>
        <p:nvSpPr>
          <p:cNvPr id="6" name="Footer Placeholder 5"/>
          <p:cNvSpPr>
            <a:spLocks noGrp="1"/>
          </p:cNvSpPr>
          <p:nvPr>
            <p:ph type="ftr" sz="quarter" idx="11"/>
          </p:nvPr>
        </p:nvSpPr>
        <p:spPr/>
        <p:txBody>
          <a:bodyPr/>
          <a:lstStyle/>
          <a:p>
            <a:endParaRPr lang="pl-PL" dirty="0"/>
          </a:p>
        </p:txBody>
      </p:sp>
      <p:sp>
        <p:nvSpPr>
          <p:cNvPr id="7" name="Slide Number Placeholder 6"/>
          <p:cNvSpPr>
            <a:spLocks noGrp="1"/>
          </p:cNvSpPr>
          <p:nvPr>
            <p:ph type="sldNum" sz="quarter" idx="12"/>
          </p:nvPr>
        </p:nvSpPr>
        <p:spPr/>
        <p:txBody>
          <a:bodyPr/>
          <a:lstStyle/>
          <a:p>
            <a:fld id="{04D8089A-20C8-4170-8593-D672EFDE3753}" type="slidenum">
              <a:rPr lang="pl-PL" smtClean="0"/>
              <a:pPr/>
              <a:t>‹#›</a:t>
            </a:fld>
            <a:endParaRPr lang="pl-PL" dirty="0"/>
          </a:p>
        </p:txBody>
      </p:sp>
    </p:spTree>
    <p:extLst>
      <p:ext uri="{BB962C8B-B14F-4D97-AF65-F5344CB8AC3E}">
        <p14:creationId xmlns:p14="http://schemas.microsoft.com/office/powerpoint/2010/main" val="251295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pl-P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pl-PL"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D19076-3145-478D-819F-066CFD44F364}" type="datetimeFigureOut">
              <a:rPr lang="pl-PL" smtClean="0"/>
              <a:pPr/>
              <a:t>2017-06-05</a:t>
            </a:fld>
            <a:endParaRPr lang="pl-PL" dirty="0"/>
          </a:p>
        </p:txBody>
      </p:sp>
      <p:sp>
        <p:nvSpPr>
          <p:cNvPr id="6" name="Footer Placeholder 5"/>
          <p:cNvSpPr>
            <a:spLocks noGrp="1"/>
          </p:cNvSpPr>
          <p:nvPr>
            <p:ph type="ftr" sz="quarter" idx="11"/>
          </p:nvPr>
        </p:nvSpPr>
        <p:spPr/>
        <p:txBody>
          <a:bodyPr/>
          <a:lstStyle/>
          <a:p>
            <a:endParaRPr lang="pl-PL" dirty="0"/>
          </a:p>
        </p:txBody>
      </p:sp>
      <p:sp>
        <p:nvSpPr>
          <p:cNvPr id="7" name="Slide Number Placeholder 6"/>
          <p:cNvSpPr>
            <a:spLocks noGrp="1"/>
          </p:cNvSpPr>
          <p:nvPr>
            <p:ph type="sldNum" sz="quarter" idx="12"/>
          </p:nvPr>
        </p:nvSpPr>
        <p:spPr/>
        <p:txBody>
          <a:bodyPr/>
          <a:lstStyle/>
          <a:p>
            <a:fld id="{04D8089A-20C8-4170-8593-D672EFDE3753}" type="slidenum">
              <a:rPr lang="pl-PL" smtClean="0"/>
              <a:pPr/>
              <a:t>‹#›</a:t>
            </a:fld>
            <a:endParaRPr lang="pl-PL" dirty="0"/>
          </a:p>
        </p:txBody>
      </p:sp>
    </p:spTree>
    <p:extLst>
      <p:ext uri="{BB962C8B-B14F-4D97-AF65-F5344CB8AC3E}">
        <p14:creationId xmlns:p14="http://schemas.microsoft.com/office/powerpoint/2010/main" val="3114929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pl-P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D19076-3145-478D-819F-066CFD44F364}" type="datetimeFigureOut">
              <a:rPr lang="pl-PL" smtClean="0"/>
              <a:pPr/>
              <a:t>2017-06-05</a:t>
            </a:fld>
            <a:endParaRPr lang="pl-PL"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D8089A-20C8-4170-8593-D672EFDE3753}" type="slidenum">
              <a:rPr lang="pl-PL" smtClean="0"/>
              <a:pPr/>
              <a:t>‹#›</a:t>
            </a:fld>
            <a:endParaRPr lang="pl-PL" dirty="0"/>
          </a:p>
        </p:txBody>
      </p:sp>
    </p:spTree>
    <p:extLst>
      <p:ext uri="{BB962C8B-B14F-4D97-AF65-F5344CB8AC3E}">
        <p14:creationId xmlns:p14="http://schemas.microsoft.com/office/powerpoint/2010/main" val="4670150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oem\Dropbox\musk grafika\107_Urząd RPO\logo RZŚ\JPG\RZŚ_podstawow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68344" y="548680"/>
            <a:ext cx="998681" cy="749821"/>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oem\Desktop\RZŚ_negatyw.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8" y="404664"/>
            <a:ext cx="3402488" cy="619268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572000" y="2708920"/>
            <a:ext cx="4119681" cy="584775"/>
          </a:xfrm>
          <a:prstGeom prst="rect">
            <a:avLst/>
          </a:prstGeom>
          <a:noFill/>
          <a:ln w="76200" cmpd="sng">
            <a:solidFill>
              <a:srgbClr val="636466"/>
            </a:solidFill>
            <a:miter lim="800000"/>
          </a:ln>
        </p:spPr>
        <p:txBody>
          <a:bodyPr wrap="square" rtlCol="0">
            <a:spAutoFit/>
          </a:bodyPr>
          <a:lstStyle/>
          <a:p>
            <a:endParaRPr lang="pl-PL" sz="1600" b="1" dirty="0" smtClean="0">
              <a:latin typeface="Arial" pitchFamily="34" charset="0"/>
              <a:cs typeface="Arial" pitchFamily="34" charset="0"/>
            </a:endParaRPr>
          </a:p>
          <a:p>
            <a:r>
              <a:rPr lang="pl-PL" sz="1600" b="1" dirty="0" smtClean="0">
                <a:latin typeface="Arial" pitchFamily="34" charset="0"/>
                <a:cs typeface="Arial" pitchFamily="34" charset="0"/>
              </a:rPr>
              <a:t>Zatrudnianie nauczycieli</a:t>
            </a:r>
            <a:endParaRPr lang="pl-PL" sz="1600" b="1" dirty="0">
              <a:latin typeface="Arial" pitchFamily="34" charset="0"/>
              <a:cs typeface="Arial" pitchFamily="34" charset="0"/>
            </a:endParaRPr>
          </a:p>
        </p:txBody>
      </p:sp>
      <p:pic>
        <p:nvPicPr>
          <p:cNvPr id="7" name="Obraz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0" y="5517232"/>
            <a:ext cx="4052634" cy="571730"/>
          </a:xfrm>
          <a:prstGeom prst="rect">
            <a:avLst/>
          </a:prstGeom>
        </p:spPr>
      </p:pic>
    </p:spTree>
    <p:extLst>
      <p:ext uri="{BB962C8B-B14F-4D97-AF65-F5344CB8AC3E}">
        <p14:creationId xmlns:p14="http://schemas.microsoft.com/office/powerpoint/2010/main" val="15171737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oem\Dropbox\musk grafika\107_Urząd RPO\logo RZŚ\JPG\RZŚ_podstawow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68344" y="548680"/>
            <a:ext cx="998681" cy="749821"/>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oem\Desktop\RZŚ_negatyw.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8" y="404664"/>
            <a:ext cx="3402488" cy="619268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572000" y="2708920"/>
            <a:ext cx="2808312" cy="338554"/>
          </a:xfrm>
          <a:prstGeom prst="rect">
            <a:avLst/>
          </a:prstGeom>
          <a:noFill/>
          <a:ln w="76200" cmpd="sng">
            <a:solidFill>
              <a:srgbClr val="636466"/>
            </a:solidFill>
            <a:miter lim="800000"/>
          </a:ln>
        </p:spPr>
        <p:txBody>
          <a:bodyPr wrap="square" rtlCol="0">
            <a:spAutoFit/>
          </a:bodyPr>
          <a:lstStyle/>
          <a:p>
            <a:r>
              <a:rPr lang="pl-PL" sz="1600" b="1" dirty="0" smtClean="0">
                <a:solidFill>
                  <a:srgbClr val="636466"/>
                </a:solidFill>
                <a:latin typeface="Novecento wide Normal" pitchFamily="50" charset="-18"/>
              </a:rPr>
              <a:t>Dziękuję.</a:t>
            </a:r>
            <a:endParaRPr lang="pl-PL" sz="1600" b="1" dirty="0">
              <a:solidFill>
                <a:srgbClr val="636466"/>
              </a:solidFill>
              <a:latin typeface="Novecento wide Normal" pitchFamily="50" charset="-18"/>
            </a:endParaRP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4008" y="5661248"/>
            <a:ext cx="3927227" cy="495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598968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63868" y="646358"/>
            <a:ext cx="7670232" cy="338554"/>
          </a:xfrm>
          <a:prstGeom prst="rect">
            <a:avLst/>
          </a:prstGeom>
          <a:noFill/>
          <a:ln w="57150">
            <a:solidFill>
              <a:srgbClr val="636466"/>
            </a:solidFill>
            <a:miter lim="800000"/>
          </a:ln>
        </p:spPr>
        <p:txBody>
          <a:bodyPr wrap="square" rtlCol="0">
            <a:spAutoFit/>
          </a:bodyPr>
          <a:lstStyle/>
          <a:p>
            <a:r>
              <a:rPr lang="pl-PL" sz="1600" b="1" dirty="0" smtClean="0">
                <a:latin typeface="Arial" pitchFamily="34" charset="0"/>
                <a:cs typeface="Arial" pitchFamily="34" charset="0"/>
              </a:rPr>
              <a:t>Angażowanie personelu w projektach edukacyjnych</a:t>
            </a:r>
            <a:endParaRPr lang="pl-PL" sz="1700" dirty="0">
              <a:solidFill>
                <a:srgbClr val="636466"/>
              </a:solidFill>
            </a:endParaRPr>
          </a:p>
        </p:txBody>
      </p:sp>
      <p:sp>
        <p:nvSpPr>
          <p:cNvPr id="5" name="Prostokąt 4"/>
          <p:cNvSpPr/>
          <p:nvPr/>
        </p:nvSpPr>
        <p:spPr>
          <a:xfrm>
            <a:off x="556421" y="1196752"/>
            <a:ext cx="7886256" cy="46085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00050" indent="-400050">
              <a:buFont typeface="+mj-lt"/>
              <a:buAutoNum type="romanUcPeriod"/>
            </a:pPr>
            <a:r>
              <a:rPr lang="pl-PL" b="1" dirty="0">
                <a:latin typeface="Arial" pitchFamily="34" charset="0"/>
                <a:cs typeface="Arial" pitchFamily="34" charset="0"/>
              </a:rPr>
              <a:t>Realizacja projektu EFS przez szkołę </a:t>
            </a:r>
            <a:r>
              <a:rPr lang="pl-PL" b="1" dirty="0" smtClean="0">
                <a:latin typeface="Arial" pitchFamily="34" charset="0"/>
                <a:cs typeface="Arial" pitchFamily="34" charset="0"/>
              </a:rPr>
              <a:t>publiczną  - organ prowadzący JST;</a:t>
            </a:r>
            <a:endParaRPr lang="pl-PL" b="1" dirty="0">
              <a:latin typeface="Arial" pitchFamily="34" charset="0"/>
              <a:cs typeface="Arial" pitchFamily="34" charset="0"/>
            </a:endParaRPr>
          </a:p>
          <a:p>
            <a:pPr marL="400050" indent="-400050">
              <a:buFont typeface="+mj-lt"/>
              <a:buAutoNum type="romanUcPeriod"/>
            </a:pPr>
            <a:endParaRPr lang="pl-PL" b="1" dirty="0" smtClean="0">
              <a:latin typeface="Arial" pitchFamily="34" charset="0"/>
              <a:cs typeface="Arial" pitchFamily="34" charset="0"/>
            </a:endParaRPr>
          </a:p>
          <a:p>
            <a:pPr marL="400050" indent="-400050">
              <a:buFont typeface="+mj-lt"/>
              <a:buAutoNum type="romanUcPeriod"/>
            </a:pPr>
            <a:endParaRPr lang="pl-PL" b="1" dirty="0" smtClean="0">
              <a:latin typeface="Arial" pitchFamily="34" charset="0"/>
              <a:cs typeface="Arial" pitchFamily="34" charset="0"/>
            </a:endParaRPr>
          </a:p>
          <a:p>
            <a:pPr marL="400050" indent="-400050">
              <a:buFont typeface="+mj-lt"/>
              <a:buAutoNum type="romanUcPeriod"/>
            </a:pPr>
            <a:r>
              <a:rPr lang="pl-PL" b="1" dirty="0" smtClean="0">
                <a:latin typeface="Arial" pitchFamily="34" charset="0"/>
                <a:cs typeface="Arial" pitchFamily="34" charset="0"/>
              </a:rPr>
              <a:t>Realizacja </a:t>
            </a:r>
            <a:r>
              <a:rPr lang="pl-PL" b="1" dirty="0">
                <a:latin typeface="Arial" pitchFamily="34" charset="0"/>
                <a:cs typeface="Arial" pitchFamily="34" charset="0"/>
              </a:rPr>
              <a:t>projektu EFS przez podmiot niepubliczny </a:t>
            </a:r>
            <a:r>
              <a:rPr lang="pl-PL" b="1" dirty="0" smtClean="0">
                <a:latin typeface="Arial" pitchFamily="34" charset="0"/>
                <a:cs typeface="Arial" pitchFamily="34" charset="0"/>
              </a:rPr>
              <a:t>- organ </a:t>
            </a:r>
            <a:r>
              <a:rPr lang="pl-PL" b="1" dirty="0">
                <a:latin typeface="Arial" pitchFamily="34" charset="0"/>
                <a:cs typeface="Arial" pitchFamily="34" charset="0"/>
              </a:rPr>
              <a:t>prowadzący szkołę </a:t>
            </a:r>
            <a:r>
              <a:rPr lang="pl-PL" b="1" dirty="0" smtClean="0">
                <a:latin typeface="Arial" pitchFamily="34" charset="0"/>
                <a:cs typeface="Arial" pitchFamily="34" charset="0"/>
              </a:rPr>
              <a:t>niepubliczną lub organ prowadzący szkołę publiczną niebędący JST;</a:t>
            </a:r>
          </a:p>
          <a:p>
            <a:pPr marL="400050" indent="-400050">
              <a:buFont typeface="+mj-lt"/>
              <a:buAutoNum type="romanUcPeriod"/>
            </a:pPr>
            <a:endParaRPr lang="pl-PL" b="1" dirty="0" smtClean="0">
              <a:latin typeface="Arial" pitchFamily="34" charset="0"/>
              <a:cs typeface="Arial" pitchFamily="34" charset="0"/>
            </a:endParaRPr>
          </a:p>
          <a:p>
            <a:pPr marL="400050" indent="-400050">
              <a:buFont typeface="+mj-lt"/>
              <a:buAutoNum type="romanUcPeriod"/>
            </a:pPr>
            <a:endParaRPr lang="pl-PL" b="1" dirty="0" smtClean="0">
              <a:latin typeface="Arial" pitchFamily="34" charset="0"/>
              <a:cs typeface="Arial" pitchFamily="34" charset="0"/>
            </a:endParaRPr>
          </a:p>
          <a:p>
            <a:pPr marL="400050" indent="-400050">
              <a:buFont typeface="+mj-lt"/>
              <a:buAutoNum type="romanUcPeriod"/>
            </a:pPr>
            <a:r>
              <a:rPr lang="pl-PL" b="1" dirty="0" smtClean="0">
                <a:latin typeface="Arial" pitchFamily="34" charset="0"/>
                <a:cs typeface="Arial" pitchFamily="34" charset="0"/>
              </a:rPr>
              <a:t>Realizacja </a:t>
            </a:r>
            <a:r>
              <a:rPr lang="pl-PL" b="1" dirty="0">
                <a:latin typeface="Arial" pitchFamily="34" charset="0"/>
                <a:cs typeface="Arial" pitchFamily="34" charset="0"/>
              </a:rPr>
              <a:t>projektu EFS przez podmiot prywatny </a:t>
            </a:r>
            <a:r>
              <a:rPr lang="pl-PL" b="1" dirty="0" smtClean="0">
                <a:latin typeface="Arial" pitchFamily="34" charset="0"/>
                <a:cs typeface="Arial" pitchFamily="34" charset="0"/>
              </a:rPr>
              <a:t>-  </a:t>
            </a:r>
            <a:r>
              <a:rPr lang="pl-PL" b="1" dirty="0">
                <a:latin typeface="Arial" pitchFamily="34" charset="0"/>
                <a:cs typeface="Arial" pitchFamily="34" charset="0"/>
              </a:rPr>
              <a:t/>
            </a:r>
            <a:br>
              <a:rPr lang="pl-PL" b="1" dirty="0">
                <a:latin typeface="Arial" pitchFamily="34" charset="0"/>
                <a:cs typeface="Arial" pitchFamily="34" charset="0"/>
              </a:rPr>
            </a:br>
            <a:r>
              <a:rPr lang="pl-PL" b="1" dirty="0" smtClean="0">
                <a:latin typeface="Arial" pitchFamily="34" charset="0"/>
                <a:cs typeface="Arial" pitchFamily="34" charset="0"/>
              </a:rPr>
              <a:t>niebędący </a:t>
            </a:r>
            <a:r>
              <a:rPr lang="pl-PL" b="1" dirty="0">
                <a:latin typeface="Arial" pitchFamily="34" charset="0"/>
                <a:cs typeface="Arial" pitchFamily="34" charset="0"/>
              </a:rPr>
              <a:t>organem prowadzącym </a:t>
            </a:r>
            <a:r>
              <a:rPr lang="pl-PL" b="1" dirty="0" smtClean="0">
                <a:latin typeface="Arial" pitchFamily="34" charset="0"/>
                <a:cs typeface="Arial" pitchFamily="34" charset="0"/>
              </a:rPr>
              <a:t>szkoły.</a:t>
            </a:r>
            <a:endParaRPr lang="pl-PL" dirty="0">
              <a:latin typeface="Arial" pitchFamily="34" charset="0"/>
              <a:cs typeface="Arial" pitchFamily="34" charset="0"/>
            </a:endParaRPr>
          </a:p>
          <a:p>
            <a:endParaRPr lang="pl-PL" dirty="0" smtClean="0">
              <a:latin typeface="Arial" pitchFamily="34" charset="0"/>
              <a:cs typeface="Arial" pitchFamily="34" charset="0"/>
            </a:endParaRPr>
          </a:p>
          <a:p>
            <a:endParaRPr lang="pl-PL" dirty="0" smtClean="0">
              <a:latin typeface="Arial" pitchFamily="34" charset="0"/>
              <a:cs typeface="Arial" pitchFamily="34" charset="0"/>
            </a:endParaRPr>
          </a:p>
        </p:txBody>
      </p:sp>
    </p:spTree>
    <p:extLst>
      <p:ext uri="{BB962C8B-B14F-4D97-AF65-F5344CB8AC3E}">
        <p14:creationId xmlns:p14="http://schemas.microsoft.com/office/powerpoint/2010/main" val="33241529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63868" y="646358"/>
            <a:ext cx="7670232" cy="338554"/>
          </a:xfrm>
          <a:prstGeom prst="rect">
            <a:avLst/>
          </a:prstGeom>
          <a:noFill/>
          <a:ln w="57150">
            <a:solidFill>
              <a:srgbClr val="636466"/>
            </a:solidFill>
            <a:miter lim="800000"/>
          </a:ln>
        </p:spPr>
        <p:txBody>
          <a:bodyPr wrap="square" rtlCol="0">
            <a:spAutoFit/>
          </a:bodyPr>
          <a:lstStyle/>
          <a:p>
            <a:r>
              <a:rPr lang="pl-PL" sz="1600" b="1" dirty="0" smtClean="0">
                <a:latin typeface="Arial" pitchFamily="34" charset="0"/>
                <a:cs typeface="Arial" pitchFamily="34" charset="0"/>
              </a:rPr>
              <a:t>Realizacja projektu EFS przez szkołę publiczną (Beneficjent JST)</a:t>
            </a:r>
            <a:endParaRPr lang="pl-PL" sz="1700" dirty="0">
              <a:solidFill>
                <a:srgbClr val="636466"/>
              </a:solidFill>
            </a:endParaRPr>
          </a:p>
        </p:txBody>
      </p:sp>
      <p:sp>
        <p:nvSpPr>
          <p:cNvPr id="4" name="pole tekstowe 3"/>
          <p:cNvSpPr txBox="1"/>
          <p:nvPr/>
        </p:nvSpPr>
        <p:spPr>
          <a:xfrm>
            <a:off x="549062" y="1340768"/>
            <a:ext cx="7886255" cy="49552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endParaRPr lang="pl-PL" sz="1000" b="1" dirty="0">
              <a:solidFill>
                <a:prstClr val="white"/>
              </a:solidFill>
              <a:latin typeface="Arial"/>
              <a:ea typeface="Calibri"/>
            </a:endParaRPr>
          </a:p>
          <a:p>
            <a:pPr marL="342900" lvl="0" indent="-342900" algn="just">
              <a:buAutoNum type="arabicPeriod"/>
            </a:pPr>
            <a:r>
              <a:rPr lang="pl-PL" b="1" dirty="0" smtClean="0">
                <a:solidFill>
                  <a:prstClr val="white"/>
                </a:solidFill>
                <a:latin typeface="Arial" pitchFamily="34" charset="0"/>
                <a:ea typeface="Calibri"/>
                <a:cs typeface="Arial" pitchFamily="34" charset="0"/>
              </a:rPr>
              <a:t>Korzystanie z własnych zasobów kadrowych: </a:t>
            </a:r>
          </a:p>
          <a:p>
            <a:pPr marL="342900" lvl="0" indent="-342900" algn="just"/>
            <a:endParaRPr lang="pl-PL" b="1" dirty="0" smtClean="0">
              <a:solidFill>
                <a:prstClr val="white"/>
              </a:solidFill>
              <a:latin typeface="Arial" pitchFamily="34" charset="0"/>
              <a:ea typeface="Calibri"/>
              <a:cs typeface="Arial" pitchFamily="34" charset="0"/>
            </a:endParaRPr>
          </a:p>
          <a:p>
            <a:pPr marL="342900" lvl="0" indent="-342900">
              <a:buFont typeface="Wingdings" pitchFamily="2" charset="2"/>
              <a:buChar char="Ø"/>
            </a:pPr>
            <a:r>
              <a:rPr lang="pl-PL" b="1" dirty="0" smtClean="0">
                <a:solidFill>
                  <a:prstClr val="white"/>
                </a:solidFill>
                <a:latin typeface="Arial" pitchFamily="34" charset="0"/>
                <a:ea typeface="Calibri"/>
                <a:cs typeface="Arial" pitchFamily="34" charset="0"/>
              </a:rPr>
              <a:t>art. 35 a </a:t>
            </a:r>
            <a:r>
              <a:rPr lang="pl-PL" b="1" dirty="0" smtClean="0">
                <a:latin typeface="Arial" pitchFamily="34" charset="0"/>
                <a:cs typeface="Arial" pitchFamily="34" charset="0"/>
              </a:rPr>
              <a:t>Ustawy z dnia 26 stycznia 1982 r. Karta Nauczyciela </a:t>
            </a:r>
            <a:br>
              <a:rPr lang="pl-PL" b="1" dirty="0" smtClean="0">
                <a:latin typeface="Arial" pitchFamily="34" charset="0"/>
                <a:cs typeface="Arial" pitchFamily="34" charset="0"/>
              </a:rPr>
            </a:br>
            <a:r>
              <a:rPr lang="pl-PL" b="1" dirty="0" smtClean="0">
                <a:latin typeface="Arial" pitchFamily="34" charset="0"/>
                <a:cs typeface="Arial" pitchFamily="34" charset="0"/>
              </a:rPr>
              <a:t>(tj.: Dz. U. z 2014 r. poz. 1198)</a:t>
            </a:r>
          </a:p>
          <a:p>
            <a:pPr marL="342900" lvl="0" indent="-342900" algn="just"/>
            <a:endParaRPr lang="pl-PL" b="1" dirty="0" smtClean="0">
              <a:latin typeface="Arial" pitchFamily="34" charset="0"/>
              <a:cs typeface="Arial" pitchFamily="34" charset="0"/>
            </a:endParaRPr>
          </a:p>
          <a:p>
            <a:pPr marL="342900" lvl="0" indent="-342900">
              <a:buFont typeface="Arial" pitchFamily="34" charset="0"/>
              <a:buChar char="•"/>
            </a:pPr>
            <a:r>
              <a:rPr lang="pl-PL" b="1" dirty="0" smtClean="0">
                <a:latin typeface="Arial" pitchFamily="34" charset="0"/>
                <a:cs typeface="Arial" pitchFamily="34" charset="0"/>
              </a:rPr>
              <a:t>Zajęcia są przydzielane za zgodą nauczyciela;</a:t>
            </a:r>
          </a:p>
          <a:p>
            <a:pPr marL="342900" lvl="0" indent="-342900">
              <a:buFont typeface="Arial" pitchFamily="34" charset="0"/>
              <a:buChar char="•"/>
            </a:pPr>
            <a:endParaRPr lang="pl-PL" b="1" dirty="0" smtClean="0">
              <a:latin typeface="Arial" pitchFamily="34" charset="0"/>
              <a:cs typeface="Arial" pitchFamily="34" charset="0"/>
            </a:endParaRPr>
          </a:p>
          <a:p>
            <a:pPr marL="342900" lvl="0" indent="-342900">
              <a:buFont typeface="Arial" pitchFamily="34" charset="0"/>
              <a:buChar char="•"/>
            </a:pPr>
            <a:r>
              <a:rPr lang="pl-PL" b="1" dirty="0" smtClean="0">
                <a:latin typeface="Arial" pitchFamily="34" charset="0"/>
                <a:cs typeface="Arial" pitchFamily="34" charset="0"/>
              </a:rPr>
              <a:t>Zajęcia nie są wliczane do tygodniowego obowiązkowego wymiaru godzin zajęć dydaktycznych, wychowawczych i opiekuńczych, prowadzonych bezpośrednio z uczniami lub wychowankami albo na ich rzecz.</a:t>
            </a:r>
          </a:p>
          <a:p>
            <a:pPr marL="342900" lvl="0" indent="-342900">
              <a:buFont typeface="Arial" pitchFamily="34" charset="0"/>
              <a:buChar char="•"/>
            </a:pPr>
            <a:endParaRPr lang="pl-PL" b="1" dirty="0" smtClean="0">
              <a:latin typeface="Arial" pitchFamily="34" charset="0"/>
              <a:cs typeface="Arial" pitchFamily="34" charset="0"/>
            </a:endParaRPr>
          </a:p>
          <a:p>
            <a:pPr marL="342900" lvl="0" indent="-342900">
              <a:buFont typeface="Arial" pitchFamily="34" charset="0"/>
              <a:buChar char="•"/>
            </a:pPr>
            <a:endParaRPr lang="pl-PL" b="1" dirty="0" smtClean="0">
              <a:latin typeface="Arial" pitchFamily="34" charset="0"/>
              <a:cs typeface="Arial" pitchFamily="34" charset="0"/>
            </a:endParaRPr>
          </a:p>
          <a:p>
            <a:pPr marL="342900" lvl="0" indent="-342900">
              <a:buFont typeface="Wingdings" pitchFamily="2" charset="2"/>
              <a:buChar char="ü"/>
            </a:pPr>
            <a:r>
              <a:rPr lang="pl-PL" b="1" dirty="0" smtClean="0">
                <a:solidFill>
                  <a:prstClr val="white"/>
                </a:solidFill>
                <a:latin typeface="Arial"/>
                <a:ea typeface="Calibri"/>
              </a:rPr>
              <a:t>Wniosek o dofinansowanie projektu powinien zawierać przejrzysty opis sposobu angażowania własnych pracowników przez szkołę jako realizatora projektu.</a:t>
            </a:r>
            <a:endParaRPr lang="pl-PL" b="1" dirty="0" smtClean="0">
              <a:latin typeface="Arial" pitchFamily="34" charset="0"/>
              <a:cs typeface="Arial" pitchFamily="34" charset="0"/>
            </a:endParaRPr>
          </a:p>
          <a:p>
            <a:pPr lvl="0"/>
            <a:endParaRPr lang="pl-PL" b="1" dirty="0" smtClean="0">
              <a:solidFill>
                <a:prstClr val="white"/>
              </a:solidFill>
              <a:latin typeface="Arial" pitchFamily="34" charset="0"/>
              <a:ea typeface="Calibri"/>
              <a:cs typeface="Arial" pitchFamily="34" charset="0"/>
            </a:endParaRPr>
          </a:p>
        </p:txBody>
      </p:sp>
    </p:spTree>
    <p:extLst>
      <p:ext uri="{BB962C8B-B14F-4D97-AF65-F5344CB8AC3E}">
        <p14:creationId xmlns:p14="http://schemas.microsoft.com/office/powerpoint/2010/main" val="28168536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63868" y="646358"/>
            <a:ext cx="7670232" cy="338554"/>
          </a:xfrm>
          <a:prstGeom prst="rect">
            <a:avLst/>
          </a:prstGeom>
          <a:noFill/>
          <a:ln w="57150">
            <a:solidFill>
              <a:srgbClr val="636466"/>
            </a:solidFill>
            <a:miter lim="800000"/>
          </a:ln>
        </p:spPr>
        <p:txBody>
          <a:bodyPr wrap="square" rtlCol="0">
            <a:spAutoFit/>
          </a:bodyPr>
          <a:lstStyle/>
          <a:p>
            <a:r>
              <a:rPr lang="pl-PL" sz="1600" b="1" dirty="0" smtClean="0">
                <a:latin typeface="Arial" pitchFamily="34" charset="0"/>
                <a:cs typeface="Arial" pitchFamily="34" charset="0"/>
              </a:rPr>
              <a:t>Realizacja projektu EFS przez szkołę publiczną (Beneficjent JST)</a:t>
            </a:r>
            <a:endParaRPr lang="pl-PL" sz="1700" dirty="0">
              <a:solidFill>
                <a:srgbClr val="636466"/>
              </a:solidFill>
            </a:endParaRPr>
          </a:p>
        </p:txBody>
      </p:sp>
      <p:sp>
        <p:nvSpPr>
          <p:cNvPr id="4" name="pole tekstowe 3"/>
          <p:cNvSpPr txBox="1"/>
          <p:nvPr/>
        </p:nvSpPr>
        <p:spPr>
          <a:xfrm>
            <a:off x="549062" y="1196752"/>
            <a:ext cx="7886255" cy="48013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endParaRPr lang="pl-PL" b="1" dirty="0">
              <a:solidFill>
                <a:prstClr val="white"/>
              </a:solidFill>
              <a:latin typeface="Arial" pitchFamily="34" charset="0"/>
              <a:ea typeface="Calibri"/>
              <a:cs typeface="Arial" pitchFamily="34" charset="0"/>
            </a:endParaRPr>
          </a:p>
          <a:p>
            <a:pPr marL="342900" lvl="0" indent="-342900" algn="just">
              <a:buFont typeface="+mj-lt"/>
              <a:buAutoNum type="arabicPeriod" startAt="2"/>
            </a:pPr>
            <a:r>
              <a:rPr lang="pl-PL" b="1" dirty="0" smtClean="0">
                <a:latin typeface="Arial" pitchFamily="34" charset="0"/>
                <a:cs typeface="Arial" pitchFamily="34" charset="0"/>
              </a:rPr>
              <a:t>Przeprowadzenie procedury zatrudnienia nauczyciela zgodnie z wewnętrznym regulaminem szkoły - zatrudnienie nauczyciela w oparciu o umowę o pracę:</a:t>
            </a:r>
            <a:endParaRPr lang="pl-PL" b="1" dirty="0" smtClean="0">
              <a:solidFill>
                <a:prstClr val="white"/>
              </a:solidFill>
              <a:latin typeface="Arial" pitchFamily="34" charset="0"/>
              <a:ea typeface="Calibri"/>
              <a:cs typeface="Arial" pitchFamily="34" charset="0"/>
            </a:endParaRPr>
          </a:p>
          <a:p>
            <a:pPr marL="342900" lvl="0" indent="-342900" algn="just"/>
            <a:endParaRPr lang="pl-PL" b="1" dirty="0" smtClean="0">
              <a:solidFill>
                <a:prstClr val="white"/>
              </a:solidFill>
              <a:latin typeface="Arial" pitchFamily="34" charset="0"/>
              <a:ea typeface="Calibri"/>
              <a:cs typeface="Arial" pitchFamily="34" charset="0"/>
            </a:endParaRPr>
          </a:p>
          <a:p>
            <a:pPr marL="342900" lvl="0" indent="-342900">
              <a:buFont typeface="Wingdings" pitchFamily="2" charset="2"/>
              <a:buChar char="Ø"/>
            </a:pPr>
            <a:r>
              <a:rPr lang="pl-PL" b="1" dirty="0" smtClean="0">
                <a:solidFill>
                  <a:prstClr val="white"/>
                </a:solidFill>
                <a:latin typeface="Arial" pitchFamily="34" charset="0"/>
                <a:ea typeface="Calibri"/>
                <a:cs typeface="Arial" pitchFamily="34" charset="0"/>
              </a:rPr>
              <a:t>art. </a:t>
            </a:r>
            <a:r>
              <a:rPr lang="pl-PL" b="1" dirty="0" smtClean="0">
                <a:latin typeface="Arial" pitchFamily="34" charset="0"/>
                <a:cs typeface="Arial" pitchFamily="34" charset="0"/>
              </a:rPr>
              <a:t>7e Ustawy z dnia 7 września 1991 r. o systemie oświaty </a:t>
            </a:r>
            <a:br>
              <a:rPr lang="pl-PL" b="1" dirty="0" smtClean="0">
                <a:latin typeface="Arial" pitchFamily="34" charset="0"/>
                <a:cs typeface="Arial" pitchFamily="34" charset="0"/>
              </a:rPr>
            </a:br>
            <a:r>
              <a:rPr lang="pl-PL" b="1" dirty="0" smtClean="0">
                <a:latin typeface="Arial" pitchFamily="34" charset="0"/>
                <a:cs typeface="Arial" pitchFamily="34" charset="0"/>
              </a:rPr>
              <a:t>(tj.: Dz.U.2016 poz. 1943). </a:t>
            </a:r>
          </a:p>
          <a:p>
            <a:pPr marL="342900" lvl="0" indent="-342900" algn="just"/>
            <a:endParaRPr lang="pl-PL" b="1" dirty="0" smtClean="0">
              <a:latin typeface="Arial" pitchFamily="34" charset="0"/>
              <a:cs typeface="Arial" pitchFamily="34" charset="0"/>
            </a:endParaRPr>
          </a:p>
          <a:p>
            <a:pPr marL="342900" lvl="0" indent="-342900">
              <a:buFont typeface="Arial" pitchFamily="34" charset="0"/>
              <a:buChar char="•"/>
            </a:pPr>
            <a:r>
              <a:rPr lang="pl-PL" b="1" dirty="0" smtClean="0">
                <a:latin typeface="Arial" pitchFamily="34" charset="0"/>
                <a:cs typeface="Arial" pitchFamily="34" charset="0"/>
              </a:rPr>
              <a:t>Zatrudnienie nauczyciela z innej szkoły lub placówki na zasadach określonych w Kodeksie Pracy (umowa o pracę);</a:t>
            </a:r>
          </a:p>
          <a:p>
            <a:pPr marL="342900" lvl="0" indent="-342900">
              <a:buFont typeface="Arial" pitchFamily="34" charset="0"/>
              <a:buChar char="•"/>
            </a:pPr>
            <a:endParaRPr lang="pl-PL" b="1" dirty="0" smtClean="0">
              <a:latin typeface="Arial" pitchFamily="34" charset="0"/>
              <a:cs typeface="Arial" pitchFamily="34" charset="0"/>
            </a:endParaRPr>
          </a:p>
          <a:p>
            <a:pPr marL="342900" lvl="0" indent="-342900">
              <a:buFont typeface="Arial" pitchFamily="34" charset="0"/>
              <a:buChar char="•"/>
            </a:pPr>
            <a:r>
              <a:rPr lang="pl-PL" b="1" dirty="0" smtClean="0">
                <a:latin typeface="Arial" pitchFamily="34" charset="0"/>
                <a:cs typeface="Arial" pitchFamily="34" charset="0"/>
              </a:rPr>
              <a:t>Zatrudniony nauczyciel posiada kwalifikacje zgodnie z art. 9 Ustawy Karta Nauczyciela;</a:t>
            </a:r>
          </a:p>
          <a:p>
            <a:pPr marL="342900" lvl="0" indent="-342900">
              <a:buFont typeface="Arial" pitchFamily="34" charset="0"/>
              <a:buChar char="•"/>
            </a:pPr>
            <a:endParaRPr lang="pl-PL" b="1" dirty="0" smtClean="0">
              <a:latin typeface="Arial" pitchFamily="34" charset="0"/>
              <a:cs typeface="Arial" pitchFamily="34" charset="0"/>
            </a:endParaRPr>
          </a:p>
          <a:p>
            <a:pPr marL="342900" lvl="0" indent="-342900">
              <a:buFont typeface="Arial" pitchFamily="34" charset="0"/>
              <a:buChar char="•"/>
            </a:pPr>
            <a:r>
              <a:rPr lang="pl-PL" b="1" dirty="0" smtClean="0">
                <a:latin typeface="Arial" pitchFamily="34" charset="0"/>
                <a:cs typeface="Arial" pitchFamily="34" charset="0"/>
              </a:rPr>
              <a:t>Zatrudniony nauczyciel spełnia warunki określone w art. 10 </a:t>
            </a:r>
            <a:br>
              <a:rPr lang="pl-PL" b="1" dirty="0" smtClean="0">
                <a:latin typeface="Arial" pitchFamily="34" charset="0"/>
                <a:cs typeface="Arial" pitchFamily="34" charset="0"/>
              </a:rPr>
            </a:br>
            <a:r>
              <a:rPr lang="pl-PL" b="1" dirty="0" smtClean="0">
                <a:latin typeface="Arial" pitchFamily="34" charset="0"/>
                <a:cs typeface="Arial" pitchFamily="34" charset="0"/>
              </a:rPr>
              <a:t>Ustawy Karta Nauczyciela.</a:t>
            </a:r>
          </a:p>
          <a:p>
            <a:pPr marL="342900" lvl="0" indent="-342900">
              <a:buFont typeface="Arial" pitchFamily="34" charset="0"/>
              <a:buChar char="•"/>
            </a:pPr>
            <a:endParaRPr lang="pl-PL" b="1" dirty="0" smtClean="0">
              <a:latin typeface="Arial" pitchFamily="34" charset="0"/>
              <a:cs typeface="Arial" pitchFamily="34" charset="0"/>
            </a:endParaRPr>
          </a:p>
        </p:txBody>
      </p:sp>
    </p:spTree>
    <p:extLst>
      <p:ext uri="{BB962C8B-B14F-4D97-AF65-F5344CB8AC3E}">
        <p14:creationId xmlns:p14="http://schemas.microsoft.com/office/powerpoint/2010/main" val="28168536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63868" y="646358"/>
            <a:ext cx="7670232" cy="338554"/>
          </a:xfrm>
          <a:prstGeom prst="rect">
            <a:avLst/>
          </a:prstGeom>
          <a:noFill/>
          <a:ln w="57150">
            <a:solidFill>
              <a:srgbClr val="636466"/>
            </a:solidFill>
            <a:miter lim="800000"/>
          </a:ln>
        </p:spPr>
        <p:txBody>
          <a:bodyPr wrap="square" rtlCol="0">
            <a:spAutoFit/>
          </a:bodyPr>
          <a:lstStyle/>
          <a:p>
            <a:r>
              <a:rPr lang="pl-PL" sz="1600" b="1" dirty="0" smtClean="0">
                <a:latin typeface="Arial" pitchFamily="34" charset="0"/>
                <a:cs typeface="Arial" pitchFamily="34" charset="0"/>
              </a:rPr>
              <a:t>Realizacja projektu EFS przez szkołę publiczną (Beneficjent JST)</a:t>
            </a:r>
            <a:endParaRPr lang="pl-PL" sz="1700" dirty="0">
              <a:solidFill>
                <a:srgbClr val="636466"/>
              </a:solidFill>
            </a:endParaRPr>
          </a:p>
        </p:txBody>
      </p:sp>
      <p:sp>
        <p:nvSpPr>
          <p:cNvPr id="6" name="pole tekstowe 5"/>
          <p:cNvSpPr txBox="1"/>
          <p:nvPr/>
        </p:nvSpPr>
        <p:spPr>
          <a:xfrm>
            <a:off x="539552" y="1268760"/>
            <a:ext cx="7920880" cy="48013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endParaRPr lang="pl-PL" b="1" dirty="0">
              <a:solidFill>
                <a:prstClr val="white"/>
              </a:solidFill>
              <a:latin typeface="Arial"/>
              <a:ea typeface="Calibri"/>
            </a:endParaRPr>
          </a:p>
          <a:p>
            <a:pPr marL="342900" lvl="0" indent="-342900">
              <a:buFont typeface="+mj-lt"/>
              <a:buAutoNum type="arabicPeriod" startAt="3"/>
            </a:pPr>
            <a:r>
              <a:rPr lang="pl-PL" b="1" dirty="0" smtClean="0">
                <a:solidFill>
                  <a:prstClr val="white"/>
                </a:solidFill>
                <a:latin typeface="Arial"/>
                <a:ea typeface="Calibri"/>
              </a:rPr>
              <a:t>Zakup </a:t>
            </a:r>
            <a:r>
              <a:rPr lang="pl-PL" b="1" dirty="0">
                <a:solidFill>
                  <a:prstClr val="white"/>
                </a:solidFill>
                <a:latin typeface="Arial"/>
                <a:ea typeface="Calibri"/>
              </a:rPr>
              <a:t>usługi edukacyjnej </a:t>
            </a:r>
            <a:r>
              <a:rPr lang="pl-PL" b="1" dirty="0" smtClean="0">
                <a:solidFill>
                  <a:prstClr val="white"/>
                </a:solidFill>
                <a:latin typeface="Arial"/>
                <a:ea typeface="Calibri"/>
              </a:rPr>
              <a:t>zgodnie </a:t>
            </a:r>
            <a:r>
              <a:rPr lang="pl-PL" b="1" dirty="0">
                <a:solidFill>
                  <a:prstClr val="white"/>
                </a:solidFill>
                <a:latin typeface="Arial"/>
                <a:ea typeface="Calibri"/>
              </a:rPr>
              <a:t>z przepisami </a:t>
            </a:r>
            <a:r>
              <a:rPr lang="pl-PL" b="1" dirty="0" smtClean="0">
                <a:solidFill>
                  <a:prstClr val="white"/>
                </a:solidFill>
                <a:latin typeface="Arial"/>
                <a:ea typeface="Calibri"/>
              </a:rPr>
              <a:t>ustawy Prawo </a:t>
            </a:r>
            <a:r>
              <a:rPr lang="pl-PL" b="1" dirty="0">
                <a:solidFill>
                  <a:prstClr val="white"/>
                </a:solidFill>
                <a:latin typeface="Arial"/>
                <a:ea typeface="Calibri"/>
              </a:rPr>
              <a:t>Zamówień </a:t>
            </a:r>
            <a:r>
              <a:rPr lang="pl-PL" b="1" dirty="0" smtClean="0">
                <a:solidFill>
                  <a:prstClr val="white"/>
                </a:solidFill>
                <a:latin typeface="Arial"/>
                <a:ea typeface="Calibri"/>
              </a:rPr>
              <a:t>Publicznych lub zasady konkurencyjności (Podrozdział 6.5 Wytycznych w zakresie kwalifikowalności wydatków):</a:t>
            </a:r>
          </a:p>
          <a:p>
            <a:pPr marL="342900" lvl="0" indent="-342900"/>
            <a:endParaRPr lang="pl-PL" b="1" dirty="0" smtClean="0">
              <a:solidFill>
                <a:prstClr val="white"/>
              </a:solidFill>
              <a:latin typeface="Arial"/>
              <a:ea typeface="Calibri"/>
            </a:endParaRPr>
          </a:p>
          <a:p>
            <a:pPr marL="342900" lvl="0" indent="-342900">
              <a:buFont typeface="Wingdings" pitchFamily="2" charset="2"/>
              <a:buChar char="ü"/>
            </a:pPr>
            <a:r>
              <a:rPr lang="pl-PL" b="1" dirty="0" smtClean="0">
                <a:solidFill>
                  <a:prstClr val="white"/>
                </a:solidFill>
                <a:latin typeface="Arial"/>
                <a:ea typeface="Calibri"/>
              </a:rPr>
              <a:t>Angażowanie wykonawców zewnętrznych (firm lub osób fizycznych) ma charakter uzupełniający;</a:t>
            </a:r>
          </a:p>
          <a:p>
            <a:pPr marL="342900" lvl="0" indent="-342900">
              <a:buFont typeface="Wingdings" pitchFamily="2" charset="2"/>
              <a:buChar char="ü"/>
            </a:pPr>
            <a:endParaRPr lang="pl-PL" b="1" dirty="0" smtClean="0">
              <a:solidFill>
                <a:prstClr val="white"/>
              </a:solidFill>
              <a:latin typeface="Arial"/>
              <a:ea typeface="Calibri"/>
            </a:endParaRPr>
          </a:p>
          <a:p>
            <a:pPr marL="342900" lvl="0" indent="-342900">
              <a:buFont typeface="Wingdings" pitchFamily="2" charset="2"/>
              <a:buChar char="ü"/>
            </a:pPr>
            <a:r>
              <a:rPr lang="pl-PL" b="1" dirty="0" smtClean="0">
                <a:solidFill>
                  <a:prstClr val="white"/>
                </a:solidFill>
                <a:latin typeface="Arial"/>
                <a:ea typeface="Calibri"/>
              </a:rPr>
              <a:t>Angażowanie wykonawców zewnętrznych może występować jedynie w przypadku gdy charakter zajęć EFS w projekcie nie wymaga ich prowadzenia przez nauczycieli posiadających kwalifikacje zgodnie z art. 9 Karty Nauczyciela;</a:t>
            </a:r>
          </a:p>
          <a:p>
            <a:pPr marL="342900" lvl="0" indent="-342900">
              <a:buFont typeface="Wingdings" pitchFamily="2" charset="2"/>
              <a:buChar char="ü"/>
            </a:pPr>
            <a:endParaRPr lang="pl-PL" b="1" dirty="0" smtClean="0">
              <a:solidFill>
                <a:prstClr val="white"/>
              </a:solidFill>
              <a:latin typeface="Arial"/>
              <a:ea typeface="Calibri"/>
            </a:endParaRPr>
          </a:p>
          <a:p>
            <a:pPr marL="342900" lvl="0" indent="-342900">
              <a:buFont typeface="Wingdings" pitchFamily="2" charset="2"/>
              <a:buChar char="ü"/>
            </a:pPr>
            <a:r>
              <a:rPr lang="pl-PL" b="1" dirty="0" smtClean="0">
                <a:solidFill>
                  <a:prstClr val="white"/>
                </a:solidFill>
                <a:latin typeface="Arial"/>
                <a:ea typeface="Calibri"/>
              </a:rPr>
              <a:t>Angażowanie podmiotu zewnętrznego występuje tylko w przypadku realizacji specjalistycznych zajęć dodatkowych dla uczniów nierealizowanych w ramach standardowej oferty szkoły (np. zaawansowane programowanie).</a:t>
            </a:r>
          </a:p>
        </p:txBody>
      </p:sp>
    </p:spTree>
    <p:extLst>
      <p:ext uri="{BB962C8B-B14F-4D97-AF65-F5344CB8AC3E}">
        <p14:creationId xmlns:p14="http://schemas.microsoft.com/office/powerpoint/2010/main" val="28168536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63868" y="646358"/>
            <a:ext cx="7670232" cy="338554"/>
          </a:xfrm>
          <a:prstGeom prst="rect">
            <a:avLst/>
          </a:prstGeom>
          <a:noFill/>
          <a:ln w="57150">
            <a:solidFill>
              <a:srgbClr val="636466"/>
            </a:solidFill>
            <a:miter lim="800000"/>
          </a:ln>
        </p:spPr>
        <p:txBody>
          <a:bodyPr wrap="square" rtlCol="0">
            <a:spAutoFit/>
          </a:bodyPr>
          <a:lstStyle/>
          <a:p>
            <a:r>
              <a:rPr lang="pl-PL" sz="1600" b="1" dirty="0" smtClean="0">
                <a:latin typeface="Arial" pitchFamily="34" charset="0"/>
                <a:cs typeface="Arial" pitchFamily="34" charset="0"/>
              </a:rPr>
              <a:t>Realizacja projektu EFS przez szkołę publiczną (Beneficjent JST)</a:t>
            </a:r>
            <a:endParaRPr lang="pl-PL" sz="1700" dirty="0">
              <a:solidFill>
                <a:srgbClr val="636466"/>
              </a:solidFill>
            </a:endParaRPr>
          </a:p>
        </p:txBody>
      </p:sp>
      <p:sp>
        <p:nvSpPr>
          <p:cNvPr id="6" name="pole tekstowe 5"/>
          <p:cNvSpPr txBox="1"/>
          <p:nvPr/>
        </p:nvSpPr>
        <p:spPr>
          <a:xfrm>
            <a:off x="539552" y="1268760"/>
            <a:ext cx="7920880" cy="34163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endParaRPr lang="pl-PL" b="1" dirty="0">
              <a:solidFill>
                <a:prstClr val="white"/>
              </a:solidFill>
              <a:latin typeface="Arial"/>
              <a:ea typeface="Calibri"/>
            </a:endParaRPr>
          </a:p>
          <a:p>
            <a:pPr marL="342900" lvl="0" indent="-342900" algn="ctr"/>
            <a:r>
              <a:rPr lang="pl-PL" b="1" dirty="0" smtClean="0">
                <a:solidFill>
                  <a:prstClr val="white"/>
                </a:solidFill>
                <a:latin typeface="Arial"/>
                <a:ea typeface="Calibri"/>
              </a:rPr>
              <a:t>UWAGA!</a:t>
            </a:r>
          </a:p>
          <a:p>
            <a:pPr marL="342900" lvl="0" indent="-342900"/>
            <a:endParaRPr lang="pl-PL" b="1" dirty="0" smtClean="0">
              <a:solidFill>
                <a:prstClr val="white"/>
              </a:solidFill>
              <a:latin typeface="Arial"/>
              <a:ea typeface="Calibri"/>
            </a:endParaRPr>
          </a:p>
          <a:p>
            <a:pPr marL="342900" lvl="0" indent="-342900">
              <a:buFont typeface="Wingdings" pitchFamily="2" charset="2"/>
              <a:buChar char="Ø"/>
            </a:pPr>
            <a:r>
              <a:rPr lang="pl-PL" b="1" dirty="0" smtClean="0">
                <a:solidFill>
                  <a:prstClr val="white"/>
                </a:solidFill>
                <a:latin typeface="Arial"/>
              </a:rPr>
              <a:t>Brak możliwości zawarcia umowy cywilnoprawnej z nauczycielem szkoły, w której realizowane są zajęcia;</a:t>
            </a:r>
          </a:p>
          <a:p>
            <a:pPr marL="342900" lvl="0" indent="-342900">
              <a:buFont typeface="Wingdings" pitchFamily="2" charset="2"/>
              <a:buChar char="Ø"/>
            </a:pPr>
            <a:endParaRPr lang="pl-PL" b="1" dirty="0" smtClean="0">
              <a:solidFill>
                <a:prstClr val="white"/>
              </a:solidFill>
              <a:latin typeface="Arial"/>
            </a:endParaRPr>
          </a:p>
          <a:p>
            <a:pPr marL="342900" lvl="0" indent="-342900">
              <a:buFont typeface="Wingdings" pitchFamily="2" charset="2"/>
              <a:buChar char="Ø"/>
            </a:pPr>
            <a:r>
              <a:rPr lang="pl-PL" b="1" dirty="0" smtClean="0">
                <a:solidFill>
                  <a:prstClr val="white"/>
                </a:solidFill>
                <a:latin typeface="Arial"/>
              </a:rPr>
              <a:t>W przypadku wyłonienia w postępowaniu o udzielenie zamówienia publicznego wykonawcy - nauczyciela z danej szkoły może być on zaangażowany na podstawie Ustawy Karta Nauczyciela</a:t>
            </a:r>
          </a:p>
          <a:p>
            <a:pPr marL="342900" lvl="0" indent="-342900">
              <a:buFont typeface="Wingdings" pitchFamily="2" charset="2"/>
              <a:buChar char="ü"/>
            </a:pPr>
            <a:endParaRPr lang="pl-PL" b="1" dirty="0" smtClean="0">
              <a:solidFill>
                <a:prstClr val="white"/>
              </a:solidFill>
              <a:latin typeface="Arial"/>
              <a:ea typeface="Calibri"/>
            </a:endParaRPr>
          </a:p>
          <a:p>
            <a:pPr marL="342900" lvl="0" indent="-342900">
              <a:buFont typeface="Wingdings" pitchFamily="2" charset="2"/>
              <a:buChar char="ü"/>
            </a:pPr>
            <a:endParaRPr lang="pl-PL" b="1" dirty="0" smtClean="0">
              <a:solidFill>
                <a:prstClr val="white"/>
              </a:solidFill>
              <a:latin typeface="Arial"/>
              <a:ea typeface="Calibri"/>
            </a:endParaRPr>
          </a:p>
          <a:p>
            <a:pPr marL="342900" lvl="0" indent="-342900"/>
            <a:endParaRPr lang="pl-PL" b="1" dirty="0" smtClean="0">
              <a:solidFill>
                <a:prstClr val="white"/>
              </a:solidFill>
              <a:latin typeface="Arial"/>
              <a:ea typeface="Calibri"/>
            </a:endParaRPr>
          </a:p>
        </p:txBody>
      </p:sp>
    </p:spTree>
    <p:extLst>
      <p:ext uri="{BB962C8B-B14F-4D97-AF65-F5344CB8AC3E}">
        <p14:creationId xmlns:p14="http://schemas.microsoft.com/office/powerpoint/2010/main" val="28168536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63868" y="646358"/>
            <a:ext cx="8040580" cy="584775"/>
          </a:xfrm>
          <a:prstGeom prst="rect">
            <a:avLst/>
          </a:prstGeom>
          <a:noFill/>
          <a:ln w="57150">
            <a:solidFill>
              <a:srgbClr val="636466"/>
            </a:solidFill>
            <a:miter lim="800000"/>
          </a:ln>
        </p:spPr>
        <p:txBody>
          <a:bodyPr wrap="square" rtlCol="0">
            <a:spAutoFit/>
          </a:bodyPr>
          <a:lstStyle/>
          <a:p>
            <a:r>
              <a:rPr lang="pl-PL" sz="1600" b="1" dirty="0">
                <a:latin typeface="Arial" pitchFamily="34" charset="0"/>
                <a:cs typeface="Arial" pitchFamily="34" charset="0"/>
              </a:rPr>
              <a:t>Realizacja projektu EFS przez podmiot niepubliczny – organ prowadzący szkołę </a:t>
            </a:r>
            <a:r>
              <a:rPr lang="pl-PL" sz="1600" b="1" dirty="0" smtClean="0">
                <a:latin typeface="Arial" pitchFamily="34" charset="0"/>
                <a:cs typeface="Arial" pitchFamily="34" charset="0"/>
              </a:rPr>
              <a:t>niepubliczną</a:t>
            </a:r>
            <a:endParaRPr lang="pl-PL" sz="1600" b="1" dirty="0">
              <a:latin typeface="Arial" pitchFamily="34" charset="0"/>
              <a:cs typeface="Arial" pitchFamily="34" charset="0"/>
            </a:endParaRPr>
          </a:p>
        </p:txBody>
      </p:sp>
      <p:sp>
        <p:nvSpPr>
          <p:cNvPr id="4" name="pole tekstowe 3"/>
          <p:cNvSpPr txBox="1"/>
          <p:nvPr/>
        </p:nvSpPr>
        <p:spPr>
          <a:xfrm>
            <a:off x="560909" y="1628800"/>
            <a:ext cx="7886255" cy="36933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285750" lvl="0" indent="-285750">
              <a:buFont typeface="Arial" pitchFamily="34" charset="0"/>
              <a:buChar char="•"/>
            </a:pPr>
            <a:endParaRPr lang="pl-PL" b="1" dirty="0" smtClean="0">
              <a:solidFill>
                <a:prstClr val="white"/>
              </a:solidFill>
              <a:latin typeface="Arial"/>
              <a:ea typeface="Calibri"/>
            </a:endParaRPr>
          </a:p>
          <a:p>
            <a:pPr marL="285750" lvl="0" indent="-285750">
              <a:buFont typeface="Arial" pitchFamily="34" charset="0"/>
              <a:buChar char="•"/>
            </a:pPr>
            <a:r>
              <a:rPr lang="pl-PL" b="1" dirty="0" smtClean="0">
                <a:solidFill>
                  <a:prstClr val="white"/>
                </a:solidFill>
                <a:latin typeface="Arial"/>
                <a:ea typeface="Calibri"/>
              </a:rPr>
              <a:t>Stosunek pracy (Kodeks Pracy);</a:t>
            </a:r>
          </a:p>
          <a:p>
            <a:pPr marL="285750" lvl="0" indent="-285750">
              <a:buFont typeface="Arial" pitchFamily="34" charset="0"/>
              <a:buChar char="•"/>
            </a:pPr>
            <a:endParaRPr lang="pl-PL" b="1" dirty="0" smtClean="0">
              <a:solidFill>
                <a:prstClr val="white"/>
              </a:solidFill>
              <a:latin typeface="Arial"/>
              <a:ea typeface="Calibri"/>
            </a:endParaRPr>
          </a:p>
          <a:p>
            <a:pPr marL="285750" lvl="0" indent="-285750">
              <a:buFont typeface="Arial" pitchFamily="34" charset="0"/>
              <a:buChar char="•"/>
            </a:pPr>
            <a:r>
              <a:rPr lang="pl-PL" b="1" dirty="0" smtClean="0">
                <a:solidFill>
                  <a:prstClr val="white"/>
                </a:solidFill>
                <a:latin typeface="Arial"/>
                <a:ea typeface="Calibri"/>
              </a:rPr>
              <a:t>Umowa cywilnoprawna (z uwzględnieniem ograniczenia wynikającego z Wytycznych w zakresie kwalifikowalności wydatków dotyczące zakazu zawierania umów cywilnoprawnych z własnymi pracownikami );</a:t>
            </a:r>
          </a:p>
          <a:p>
            <a:pPr marL="285750" lvl="0" indent="-285750">
              <a:buFont typeface="Arial" pitchFamily="34" charset="0"/>
              <a:buChar char="•"/>
            </a:pPr>
            <a:endParaRPr lang="pl-PL" b="1" dirty="0" smtClean="0">
              <a:solidFill>
                <a:prstClr val="white"/>
              </a:solidFill>
              <a:latin typeface="Arial"/>
              <a:ea typeface="Calibri"/>
            </a:endParaRPr>
          </a:p>
          <a:p>
            <a:pPr marL="285750" lvl="0" indent="-285750">
              <a:buFont typeface="Arial" pitchFamily="34" charset="0"/>
              <a:buChar char="•"/>
            </a:pPr>
            <a:r>
              <a:rPr lang="pl-PL" b="1" dirty="0" smtClean="0">
                <a:solidFill>
                  <a:prstClr val="white"/>
                </a:solidFill>
                <a:latin typeface="Arial"/>
                <a:ea typeface="Calibri"/>
              </a:rPr>
              <a:t>Zaangażowanie na podstawie zasady konkurencyjności określonej w </a:t>
            </a:r>
            <a:r>
              <a:rPr lang="pl-PL" b="1" i="1" dirty="0" smtClean="0">
                <a:solidFill>
                  <a:prstClr val="white"/>
                </a:solidFill>
                <a:latin typeface="Arial"/>
                <a:ea typeface="Calibri"/>
              </a:rPr>
              <a:t>podrozdziale 6.5. Wytycznych w zakresie kwalifikowalności wydatków</a:t>
            </a:r>
            <a:endParaRPr lang="pl-PL" b="1" dirty="0">
              <a:solidFill>
                <a:prstClr val="white"/>
              </a:solidFill>
              <a:latin typeface="Arial"/>
              <a:ea typeface="Calibri"/>
            </a:endParaRPr>
          </a:p>
          <a:p>
            <a:pPr marL="285750" lvl="0" indent="-285750">
              <a:buFont typeface="Arial" pitchFamily="34" charset="0"/>
              <a:buChar char="•"/>
            </a:pPr>
            <a:endParaRPr lang="pl-PL" b="1" dirty="0" smtClean="0">
              <a:solidFill>
                <a:prstClr val="white"/>
              </a:solidFill>
              <a:latin typeface="Arial"/>
              <a:ea typeface="Calibri"/>
            </a:endParaRPr>
          </a:p>
          <a:p>
            <a:pPr marL="285750" lvl="0" indent="-285750">
              <a:buFont typeface="Arial" pitchFamily="34" charset="0"/>
              <a:buChar char="•"/>
            </a:pPr>
            <a:endParaRPr lang="pl-PL" b="1" dirty="0">
              <a:solidFill>
                <a:prstClr val="white"/>
              </a:solidFill>
              <a:latin typeface="Arial"/>
              <a:ea typeface="Calibri"/>
            </a:endParaRPr>
          </a:p>
        </p:txBody>
      </p:sp>
    </p:spTree>
    <p:extLst>
      <p:ext uri="{BB962C8B-B14F-4D97-AF65-F5344CB8AC3E}">
        <p14:creationId xmlns:p14="http://schemas.microsoft.com/office/powerpoint/2010/main" val="34909312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63868" y="646358"/>
            <a:ext cx="8040580" cy="584775"/>
          </a:xfrm>
          <a:prstGeom prst="rect">
            <a:avLst/>
          </a:prstGeom>
          <a:noFill/>
          <a:ln w="57150">
            <a:solidFill>
              <a:srgbClr val="636466"/>
            </a:solidFill>
            <a:miter lim="800000"/>
          </a:ln>
        </p:spPr>
        <p:txBody>
          <a:bodyPr wrap="square" rtlCol="0">
            <a:spAutoFit/>
          </a:bodyPr>
          <a:lstStyle/>
          <a:p>
            <a:r>
              <a:rPr lang="pl-PL" sz="1600" b="1" dirty="0">
                <a:latin typeface="Arial" pitchFamily="34" charset="0"/>
                <a:cs typeface="Arial" pitchFamily="34" charset="0"/>
              </a:rPr>
              <a:t>Realizacja projektu EFS przez podmiot </a:t>
            </a:r>
            <a:r>
              <a:rPr lang="pl-PL" sz="1600" b="1" dirty="0" smtClean="0">
                <a:latin typeface="Arial" pitchFamily="34" charset="0"/>
                <a:cs typeface="Arial" pitchFamily="34" charset="0"/>
              </a:rPr>
              <a:t>prywatny (beneficjent) niebędący organem prowadzącym szkołę</a:t>
            </a:r>
            <a:endParaRPr lang="pl-PL" sz="1600" b="1" dirty="0">
              <a:latin typeface="Arial" pitchFamily="34" charset="0"/>
              <a:cs typeface="Arial" pitchFamily="34" charset="0"/>
            </a:endParaRPr>
          </a:p>
        </p:txBody>
      </p:sp>
      <p:sp>
        <p:nvSpPr>
          <p:cNvPr id="4" name="pole tekstowe 3"/>
          <p:cNvSpPr txBox="1"/>
          <p:nvPr/>
        </p:nvSpPr>
        <p:spPr>
          <a:xfrm>
            <a:off x="539552" y="1556792"/>
            <a:ext cx="8064896" cy="42473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285750" lvl="0" indent="-285750"/>
            <a:endParaRPr lang="pl-PL" b="1" dirty="0">
              <a:solidFill>
                <a:prstClr val="white"/>
              </a:solidFill>
              <a:latin typeface="Arial"/>
              <a:ea typeface="Calibri"/>
            </a:endParaRPr>
          </a:p>
          <a:p>
            <a:r>
              <a:rPr lang="pl-PL" b="1" dirty="0" smtClean="0">
                <a:solidFill>
                  <a:prstClr val="white"/>
                </a:solidFill>
                <a:latin typeface="Arial"/>
                <a:ea typeface="Calibri"/>
              </a:rPr>
              <a:t>Projekt powinien być realizowany w partnerstwie z organami prowadzącymi szkoły w rozumieniu art. 33 „ustawy wdrożeniowej”.</a:t>
            </a:r>
          </a:p>
          <a:p>
            <a:endParaRPr lang="pl-PL" b="1" dirty="0" smtClean="0">
              <a:solidFill>
                <a:prstClr val="white"/>
              </a:solidFill>
              <a:latin typeface="Arial"/>
              <a:ea typeface="Calibri"/>
            </a:endParaRPr>
          </a:p>
          <a:p>
            <a:pPr lvl="0"/>
            <a:r>
              <a:rPr lang="pl-PL" b="1" dirty="0" smtClean="0">
                <a:solidFill>
                  <a:prstClr val="white"/>
                </a:solidFill>
                <a:latin typeface="Arial"/>
                <a:ea typeface="Calibri"/>
              </a:rPr>
              <a:t>W </a:t>
            </a:r>
            <a:r>
              <a:rPr lang="pl-PL" b="1" dirty="0">
                <a:solidFill>
                  <a:prstClr val="white"/>
                </a:solidFill>
                <a:latin typeface="Arial"/>
                <a:ea typeface="Calibri"/>
              </a:rPr>
              <a:t>celu wspólnej realizacji projektu, w zakresie określonym przez instytucję zarządzającą krajowym programem operacyjnym albo instytucję zarządzającą regionalnym programem operacyjnym, może zostać utworzone partnerstwo przez podmioty wnoszące do projektu zasoby ludzkie, organizacyjne, techniczne lub finansowe, realizujące wspólnie projekt, zwany dalej „projektem partnerskim”, na warunkach określonych w porozumieniu albo umowie o </a:t>
            </a:r>
            <a:r>
              <a:rPr lang="pl-PL" b="1" dirty="0" smtClean="0">
                <a:solidFill>
                  <a:prstClr val="white"/>
                </a:solidFill>
                <a:latin typeface="Arial"/>
                <a:ea typeface="Calibri"/>
              </a:rPr>
              <a:t>partnerstwie.</a:t>
            </a:r>
          </a:p>
          <a:p>
            <a:pPr lvl="0"/>
            <a:endParaRPr lang="pl-PL" b="1" dirty="0" smtClean="0">
              <a:solidFill>
                <a:prstClr val="white"/>
              </a:solidFill>
              <a:latin typeface="Arial"/>
              <a:ea typeface="Calibri"/>
            </a:endParaRPr>
          </a:p>
          <a:p>
            <a:pPr lvl="0"/>
            <a:endParaRPr lang="pl-PL" b="1" dirty="0" smtClean="0">
              <a:solidFill>
                <a:prstClr val="white"/>
              </a:solidFill>
              <a:latin typeface="Arial"/>
              <a:ea typeface="Calibri"/>
            </a:endParaRPr>
          </a:p>
          <a:p>
            <a:pPr lvl="0"/>
            <a:endParaRPr lang="pl-PL" b="1" dirty="0">
              <a:solidFill>
                <a:prstClr val="white"/>
              </a:solidFill>
              <a:latin typeface="Arial"/>
              <a:ea typeface="Calibri"/>
            </a:endParaRPr>
          </a:p>
          <a:p>
            <a:pPr marL="285750" lvl="0" indent="-285750"/>
            <a:endParaRPr lang="pl-PL" b="1" dirty="0">
              <a:solidFill>
                <a:prstClr val="white"/>
              </a:solidFill>
              <a:latin typeface="Arial"/>
              <a:ea typeface="Calibri"/>
            </a:endParaRPr>
          </a:p>
        </p:txBody>
      </p:sp>
    </p:spTree>
    <p:extLst>
      <p:ext uri="{BB962C8B-B14F-4D97-AF65-F5344CB8AC3E}">
        <p14:creationId xmlns:p14="http://schemas.microsoft.com/office/powerpoint/2010/main" val="179709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63868" y="646358"/>
            <a:ext cx="8040580" cy="338554"/>
          </a:xfrm>
          <a:prstGeom prst="rect">
            <a:avLst/>
          </a:prstGeom>
          <a:noFill/>
          <a:ln w="57150">
            <a:solidFill>
              <a:srgbClr val="636466"/>
            </a:solidFill>
            <a:miter lim="800000"/>
          </a:ln>
        </p:spPr>
        <p:txBody>
          <a:bodyPr wrap="square" rtlCol="0">
            <a:spAutoFit/>
          </a:bodyPr>
          <a:lstStyle/>
          <a:p>
            <a:r>
              <a:rPr lang="pl-PL" sz="1600" b="1" dirty="0">
                <a:latin typeface="Arial" pitchFamily="34" charset="0"/>
                <a:cs typeface="Arial" pitchFamily="34" charset="0"/>
              </a:rPr>
              <a:t>Realizacja projektu EFS przez podmiot </a:t>
            </a:r>
            <a:r>
              <a:rPr lang="pl-PL" sz="1600" b="1" dirty="0" smtClean="0">
                <a:latin typeface="Arial" pitchFamily="34" charset="0"/>
                <a:cs typeface="Arial" pitchFamily="34" charset="0"/>
              </a:rPr>
              <a:t>prywatny – „Partnerstwo z JST”</a:t>
            </a:r>
            <a:endParaRPr lang="pl-PL" sz="1600" b="1" dirty="0">
              <a:latin typeface="Arial" pitchFamily="34" charset="0"/>
              <a:cs typeface="Arial" pitchFamily="34" charset="0"/>
            </a:endParaRPr>
          </a:p>
        </p:txBody>
      </p:sp>
      <p:sp>
        <p:nvSpPr>
          <p:cNvPr id="4" name="pole tekstowe 3"/>
          <p:cNvSpPr txBox="1"/>
          <p:nvPr/>
        </p:nvSpPr>
        <p:spPr>
          <a:xfrm>
            <a:off x="539552" y="1340768"/>
            <a:ext cx="7886255" cy="42473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r>
              <a:rPr lang="pl-PL" b="1" dirty="0" smtClean="0">
                <a:solidFill>
                  <a:prstClr val="white"/>
                </a:solidFill>
                <a:latin typeface="Arial"/>
                <a:ea typeface="Calibri"/>
              </a:rPr>
              <a:t>Wytyczne w zakresie kwalifikowalności wydatków  w ramach EFRR, EFS oraz FS na lata 2014-2020</a:t>
            </a:r>
          </a:p>
          <a:p>
            <a:pPr lvl="0" algn="ctr"/>
            <a:endParaRPr lang="pl-PL" b="1" dirty="0" smtClean="0">
              <a:solidFill>
                <a:prstClr val="white"/>
              </a:solidFill>
              <a:latin typeface="Arial"/>
              <a:ea typeface="Calibri"/>
            </a:endParaRPr>
          </a:p>
          <a:p>
            <a:pPr lvl="0" algn="ctr"/>
            <a:r>
              <a:rPr lang="pl-PL" b="1" dirty="0" smtClean="0">
                <a:solidFill>
                  <a:prstClr val="white"/>
                </a:solidFill>
                <a:latin typeface="Arial"/>
                <a:ea typeface="Calibri"/>
              </a:rPr>
              <a:t>Podrozdział 6.16 pkt 13</a:t>
            </a:r>
          </a:p>
          <a:p>
            <a:pPr lvl="0" algn="ctr"/>
            <a:endParaRPr lang="pl-PL" b="1" dirty="0" smtClean="0">
              <a:solidFill>
                <a:prstClr val="white"/>
              </a:solidFill>
              <a:latin typeface="Arial"/>
              <a:ea typeface="Calibri"/>
            </a:endParaRPr>
          </a:p>
          <a:p>
            <a:pPr lvl="0"/>
            <a:r>
              <a:rPr lang="pl-PL" b="1" dirty="0" smtClean="0">
                <a:solidFill>
                  <a:prstClr val="white"/>
                </a:solidFill>
                <a:latin typeface="Arial"/>
                <a:ea typeface="Calibri"/>
              </a:rPr>
              <a:t>W przypadku projektów partnerskich nie jest dopuszczalne angażowanie jako personelu projektu pracowników partnerów przez beneficjenta i odwrotnie.</a:t>
            </a:r>
          </a:p>
          <a:p>
            <a:pPr lvl="0" algn="ctr"/>
            <a:endParaRPr lang="pl-PL" b="1" dirty="0" smtClean="0">
              <a:solidFill>
                <a:prstClr val="white"/>
              </a:solidFill>
              <a:latin typeface="Arial"/>
              <a:ea typeface="Calibri"/>
            </a:endParaRPr>
          </a:p>
          <a:p>
            <a:pPr lvl="0" algn="ctr"/>
            <a:r>
              <a:rPr lang="pl-PL" b="1" dirty="0" smtClean="0">
                <a:solidFill>
                  <a:prstClr val="white"/>
                </a:solidFill>
                <a:latin typeface="Arial"/>
                <a:ea typeface="Calibri"/>
              </a:rPr>
              <a:t>Podrozdział 6.18 pkt 3</a:t>
            </a:r>
          </a:p>
          <a:p>
            <a:pPr lvl="0" algn="ctr"/>
            <a:endParaRPr lang="pl-PL" b="1" dirty="0" smtClean="0">
              <a:solidFill>
                <a:prstClr val="white"/>
              </a:solidFill>
              <a:latin typeface="Arial"/>
              <a:ea typeface="Calibri"/>
            </a:endParaRPr>
          </a:p>
          <a:p>
            <a:pPr lvl="0"/>
            <a:r>
              <a:rPr lang="pl-PL" b="1" dirty="0" smtClean="0">
                <a:solidFill>
                  <a:prstClr val="white"/>
                </a:solidFill>
                <a:latin typeface="Arial"/>
                <a:ea typeface="Calibri"/>
              </a:rPr>
              <a:t>W przypadku projektów partnerskich nie jest dopuszczalne wzajemne zlecanie przez beneficjenta zakupu towarów lub usług partnerowi i odwrotnie.</a:t>
            </a:r>
          </a:p>
          <a:p>
            <a:pPr lvl="0"/>
            <a:endParaRPr lang="pl-PL" b="1" dirty="0">
              <a:solidFill>
                <a:prstClr val="white"/>
              </a:solidFill>
              <a:latin typeface="Arial"/>
              <a:ea typeface="Calibri"/>
            </a:endParaRPr>
          </a:p>
        </p:txBody>
      </p:sp>
    </p:spTree>
    <p:extLst>
      <p:ext uri="{BB962C8B-B14F-4D97-AF65-F5344CB8AC3E}">
        <p14:creationId xmlns:p14="http://schemas.microsoft.com/office/powerpoint/2010/main" val="2178371845"/>
      </p:ext>
    </p:extLst>
  </p:cSld>
  <p:clrMapOvr>
    <a:masterClrMapping/>
  </p:clrMapOvr>
  <p:timing>
    <p:tnLst>
      <p:par>
        <p:cTn id="1" dur="indefinite" restart="never" nodeType="tmRoot"/>
      </p:par>
    </p:tnLst>
  </p:timing>
</p:sld>
</file>

<file path=ppt/theme/theme1.xml><?xml version="1.0" encoding="utf-8"?>
<a:theme xmlns:a="http://schemas.openxmlformats.org/drawingml/2006/main" name="tlo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tlo1</Template>
  <TotalTime>1966</TotalTime>
  <Words>488</Words>
  <Application>Microsoft Office PowerPoint</Application>
  <PresentationFormat>Pokaz na ekranie (4:3)</PresentationFormat>
  <Paragraphs>75</Paragraphs>
  <Slides>10</Slides>
  <Notes>0</Notes>
  <HiddenSlides>0</HiddenSlides>
  <MMClips>0</MMClips>
  <ScaleCrop>false</ScaleCrop>
  <HeadingPairs>
    <vt:vector size="4" baseType="variant">
      <vt:variant>
        <vt:lpstr>Motyw</vt:lpstr>
      </vt:variant>
      <vt:variant>
        <vt:i4>1</vt:i4>
      </vt:variant>
      <vt:variant>
        <vt:lpstr>Tytuły slajdów</vt:lpstr>
      </vt:variant>
      <vt:variant>
        <vt:i4>10</vt:i4>
      </vt:variant>
    </vt:vector>
  </HeadingPairs>
  <TitlesOfParts>
    <vt:vector size="11" baseType="lpstr">
      <vt:lpstr>tlo1</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oem</dc:creator>
  <cp:lastModifiedBy>Sierpińska - Fojcik Patrycja</cp:lastModifiedBy>
  <cp:revision>152</cp:revision>
  <cp:lastPrinted>2016-12-01T09:30:03Z</cp:lastPrinted>
  <dcterms:created xsi:type="dcterms:W3CDTF">2015-09-10T13:33:51Z</dcterms:created>
  <dcterms:modified xsi:type="dcterms:W3CDTF">2017-06-05T13:10:53Z</dcterms:modified>
</cp:coreProperties>
</file>